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58" r:id="rId4"/>
    <p:sldId id="259" r:id="rId5"/>
    <p:sldId id="260" r:id="rId6"/>
    <p:sldId id="334" r:id="rId7"/>
    <p:sldId id="262" r:id="rId8"/>
    <p:sldId id="263" r:id="rId9"/>
    <p:sldId id="332" r:id="rId10"/>
    <p:sldId id="333" r:id="rId11"/>
    <p:sldId id="335" r:id="rId12"/>
    <p:sldId id="336" r:id="rId13"/>
    <p:sldId id="338" r:id="rId14"/>
    <p:sldId id="261" r:id="rId15"/>
    <p:sldId id="267" r:id="rId16"/>
    <p:sldId id="264" r:id="rId17"/>
    <p:sldId id="270" r:id="rId18"/>
    <p:sldId id="271" r:id="rId19"/>
    <p:sldId id="272" r:id="rId20"/>
    <p:sldId id="273" r:id="rId21"/>
    <p:sldId id="274" r:id="rId22"/>
    <p:sldId id="275" r:id="rId23"/>
    <p:sldId id="276" r:id="rId24"/>
    <p:sldId id="266" r:id="rId25"/>
    <p:sldId id="279" r:id="rId26"/>
    <p:sldId id="277" r:id="rId27"/>
    <p:sldId id="342" r:id="rId28"/>
    <p:sldId id="343" r:id="rId29"/>
    <p:sldId id="268" r:id="rId30"/>
    <p:sldId id="281" r:id="rId31"/>
    <p:sldId id="282" r:id="rId32"/>
    <p:sldId id="283" r:id="rId33"/>
    <p:sldId id="269" r:id="rId34"/>
    <p:sldId id="285" r:id="rId35"/>
    <p:sldId id="280" r:id="rId36"/>
    <p:sldId id="284" r:id="rId37"/>
    <p:sldId id="286" r:id="rId38"/>
    <p:sldId id="287" r:id="rId39"/>
    <p:sldId id="288" r:id="rId40"/>
    <p:sldId id="339"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302"/>
  </p:normalViewPr>
  <p:slideViewPr>
    <p:cSldViewPr snapToGrid="0">
      <p:cViewPr varScale="1">
        <p:scale>
          <a:sx n="59" d="100"/>
          <a:sy n="59" d="100"/>
        </p:scale>
        <p:origin x="151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han yuan" userId="f30299879e1e8751" providerId="LiveId" clId="{F7627766-10DB-4876-8A6B-79A78F2F40FF}"/>
    <pc:docChg chg="undo custSel addSld delSld modSld">
      <pc:chgData name="shuhan yuan" userId="f30299879e1e8751" providerId="LiveId" clId="{F7627766-10DB-4876-8A6B-79A78F2F40FF}" dt="2021-09-06T03:24:30.222" v="173" actId="2696"/>
      <pc:docMkLst>
        <pc:docMk/>
      </pc:docMkLst>
      <pc:sldChg chg="del">
        <pc:chgData name="shuhan yuan" userId="f30299879e1e8751" providerId="LiveId" clId="{F7627766-10DB-4876-8A6B-79A78F2F40FF}" dt="2021-09-06T03:24:30.222" v="173" actId="2696"/>
        <pc:sldMkLst>
          <pc:docMk/>
          <pc:sldMk cId="2141602159" sldId="341"/>
        </pc:sldMkLst>
      </pc:sldChg>
      <pc:sldChg chg="addSp delSp modSp new mod">
        <pc:chgData name="shuhan yuan" userId="f30299879e1e8751" providerId="LiveId" clId="{F7627766-10DB-4876-8A6B-79A78F2F40FF}" dt="2021-09-06T03:23:10.484" v="172"/>
        <pc:sldMkLst>
          <pc:docMk/>
          <pc:sldMk cId="4145535903" sldId="342"/>
        </pc:sldMkLst>
        <pc:spChg chg="mod">
          <ac:chgData name="shuhan yuan" userId="f30299879e1e8751" providerId="LiveId" clId="{F7627766-10DB-4876-8A6B-79A78F2F40FF}" dt="2021-09-02T04:28:46.534" v="9" actId="20577"/>
          <ac:spMkLst>
            <pc:docMk/>
            <pc:sldMk cId="4145535903" sldId="342"/>
            <ac:spMk id="2" creationId="{7A577993-15DB-482C-90DC-DB4662DE7151}"/>
          </ac:spMkLst>
        </pc:spChg>
        <pc:spChg chg="del">
          <ac:chgData name="shuhan yuan" userId="f30299879e1e8751" providerId="LiveId" clId="{F7627766-10DB-4876-8A6B-79A78F2F40FF}" dt="2021-09-02T04:29:25.025" v="10" actId="3680"/>
          <ac:spMkLst>
            <pc:docMk/>
            <pc:sldMk cId="4145535903" sldId="342"/>
            <ac:spMk id="3" creationId="{C4B01733-F60A-4EDB-A2A4-33CB5819D0E5}"/>
          </ac:spMkLst>
        </pc:spChg>
        <pc:spChg chg="add mod">
          <ac:chgData name="shuhan yuan" userId="f30299879e1e8751" providerId="LiveId" clId="{F7627766-10DB-4876-8A6B-79A78F2F40FF}" dt="2021-09-02T04:31:19.149" v="73" actId="20577"/>
          <ac:spMkLst>
            <pc:docMk/>
            <pc:sldMk cId="4145535903" sldId="342"/>
            <ac:spMk id="5" creationId="{304E311A-6472-44CE-84A8-FD0AC33AD3CD}"/>
          </ac:spMkLst>
        </pc:spChg>
        <pc:spChg chg="add mod">
          <ac:chgData name="shuhan yuan" userId="f30299879e1e8751" providerId="LiveId" clId="{F7627766-10DB-4876-8A6B-79A78F2F40FF}" dt="2021-09-02T04:33:42.136" v="123" actId="1076"/>
          <ac:spMkLst>
            <pc:docMk/>
            <pc:sldMk cId="4145535903" sldId="342"/>
            <ac:spMk id="7" creationId="{CC4E0C70-E2F6-4D2C-91CA-8F2A09FC88A9}"/>
          </ac:spMkLst>
        </pc:spChg>
        <pc:spChg chg="add mod">
          <ac:chgData name="shuhan yuan" userId="f30299879e1e8751" providerId="LiveId" clId="{F7627766-10DB-4876-8A6B-79A78F2F40FF}" dt="2021-09-02T04:33:22.611" v="119" actId="20577"/>
          <ac:spMkLst>
            <pc:docMk/>
            <pc:sldMk cId="4145535903" sldId="342"/>
            <ac:spMk id="8" creationId="{79504667-E373-42DA-BC7E-4451157C3E09}"/>
          </ac:spMkLst>
        </pc:spChg>
        <pc:spChg chg="add del mod">
          <ac:chgData name="shuhan yuan" userId="f30299879e1e8751" providerId="LiveId" clId="{F7627766-10DB-4876-8A6B-79A78F2F40FF}" dt="2021-09-06T03:23:09.656" v="171" actId="478"/>
          <ac:spMkLst>
            <pc:docMk/>
            <pc:sldMk cId="4145535903" sldId="342"/>
            <ac:spMk id="9" creationId="{2B6EA7E8-6DBF-413D-94A5-93A9A995A7AE}"/>
          </ac:spMkLst>
        </pc:spChg>
        <pc:spChg chg="add mod">
          <ac:chgData name="shuhan yuan" userId="f30299879e1e8751" providerId="LiveId" clId="{F7627766-10DB-4876-8A6B-79A78F2F40FF}" dt="2021-09-06T03:23:10.484" v="172"/>
          <ac:spMkLst>
            <pc:docMk/>
            <pc:sldMk cId="4145535903" sldId="342"/>
            <ac:spMk id="10" creationId="{FA3EFC91-F4D1-48B0-A359-96AE293FA79D}"/>
          </ac:spMkLst>
        </pc:spChg>
        <pc:graphicFrameChg chg="add mod ord modGraphic">
          <ac:chgData name="shuhan yuan" userId="f30299879e1e8751" providerId="LiveId" clId="{F7627766-10DB-4876-8A6B-79A78F2F40FF}" dt="2021-09-02T04:30:53.396" v="68" actId="20577"/>
          <ac:graphicFrameMkLst>
            <pc:docMk/>
            <pc:sldMk cId="4145535903" sldId="342"/>
            <ac:graphicFrameMk id="4" creationId="{4422D40D-2FF8-4596-B606-E669CC3F33AF}"/>
          </ac:graphicFrameMkLst>
        </pc:graphicFrameChg>
        <pc:graphicFrameChg chg="add mod modGraphic">
          <ac:chgData name="shuhan yuan" userId="f30299879e1e8751" providerId="LiveId" clId="{F7627766-10DB-4876-8A6B-79A78F2F40FF}" dt="2021-09-02T04:33:42.136" v="123" actId="1076"/>
          <ac:graphicFrameMkLst>
            <pc:docMk/>
            <pc:sldMk cId="4145535903" sldId="342"/>
            <ac:graphicFrameMk id="6" creationId="{A492F92B-444B-4941-BDE7-E46C05FE52B6}"/>
          </ac:graphicFrameMkLst>
        </pc:graphicFrameChg>
      </pc:sldChg>
      <pc:sldChg chg="addSp modSp add mod">
        <pc:chgData name="shuhan yuan" userId="f30299879e1e8751" providerId="LiveId" clId="{F7627766-10DB-4876-8A6B-79A78F2F40FF}" dt="2021-09-06T03:23:06.043" v="170" actId="1076"/>
        <pc:sldMkLst>
          <pc:docMk/>
          <pc:sldMk cId="983283621" sldId="343"/>
        </pc:sldMkLst>
        <pc:spChg chg="mod">
          <ac:chgData name="shuhan yuan" userId="f30299879e1e8751" providerId="LiveId" clId="{F7627766-10DB-4876-8A6B-79A78F2F40FF}" dt="2021-09-06T03:22:24.416" v="168" actId="20577"/>
          <ac:spMkLst>
            <pc:docMk/>
            <pc:sldMk cId="983283621" sldId="343"/>
            <ac:spMk id="8" creationId="{79504667-E373-42DA-BC7E-4451157C3E09}"/>
          </ac:spMkLst>
        </pc:spChg>
        <pc:spChg chg="mod">
          <ac:chgData name="shuhan yuan" userId="f30299879e1e8751" providerId="LiveId" clId="{F7627766-10DB-4876-8A6B-79A78F2F40FF}" dt="2021-09-06T03:23:06.043" v="170" actId="1076"/>
          <ac:spMkLst>
            <pc:docMk/>
            <pc:sldMk cId="983283621" sldId="343"/>
            <ac:spMk id="9" creationId="{2B6EA7E8-6DBF-413D-94A5-93A9A995A7AE}"/>
          </ac:spMkLst>
        </pc:spChg>
        <pc:graphicFrameChg chg="add mod modGraphic">
          <ac:chgData name="shuhan yuan" userId="f30299879e1e8751" providerId="LiveId" clId="{F7627766-10DB-4876-8A6B-79A78F2F40FF}" dt="2021-09-06T03:22:34.939" v="169" actId="1076"/>
          <ac:graphicFrameMkLst>
            <pc:docMk/>
            <pc:sldMk cId="983283621" sldId="343"/>
            <ac:graphicFrameMk id="3" creationId="{454DF877-2577-48AA-8F4C-64618B7895C1}"/>
          </ac:graphicFrameMkLst>
        </pc:graphicFrameChg>
      </pc:sldChg>
      <pc:sldChg chg="new del">
        <pc:chgData name="shuhan yuan" userId="f30299879e1e8751" providerId="LiveId" clId="{F7627766-10DB-4876-8A6B-79A78F2F40FF}" dt="2021-09-06T03:20:23.080" v="125" actId="47"/>
        <pc:sldMkLst>
          <pc:docMk/>
          <pc:sldMk cId="3844063875" sldId="343"/>
        </pc:sldMkLst>
      </pc:sldChg>
    </pc:docChg>
  </pc:docChgLst>
  <pc:docChgLst>
    <pc:chgData name="shuhan yuan" userId="f30299879e1e8751" providerId="LiveId" clId="{0086516A-CF4B-4682-8787-A01358575D40}"/>
    <pc:docChg chg="custSel addSld modSld">
      <pc:chgData name="shuhan yuan" userId="f30299879e1e8751" providerId="LiveId" clId="{0086516A-CF4B-4682-8787-A01358575D40}" dt="2021-10-05T18:11:24.989" v="3"/>
      <pc:docMkLst>
        <pc:docMk/>
      </pc:docMkLst>
      <pc:sldChg chg="mod modShow">
        <pc:chgData name="shuhan yuan" userId="f30299879e1e8751" providerId="LiveId" clId="{0086516A-CF4B-4682-8787-A01358575D40}" dt="2021-09-03T17:02:06.726" v="0" actId="729"/>
        <pc:sldMkLst>
          <pc:docMk/>
          <pc:sldMk cId="0" sldId="269"/>
        </pc:sldMkLst>
      </pc:sldChg>
      <pc:sldChg chg="addSp delSp modSp new mod modClrScheme chgLayout">
        <pc:chgData name="shuhan yuan" userId="f30299879e1e8751" providerId="LiveId" clId="{0086516A-CF4B-4682-8787-A01358575D40}" dt="2021-10-05T18:11:24.989" v="3"/>
        <pc:sldMkLst>
          <pc:docMk/>
          <pc:sldMk cId="200036892" sldId="344"/>
        </pc:sldMkLst>
        <pc:spChg chg="del mod ord">
          <ac:chgData name="shuhan yuan" userId="f30299879e1e8751" providerId="LiveId" clId="{0086516A-CF4B-4682-8787-A01358575D40}" dt="2021-10-05T18:11:24.356" v="2" actId="700"/>
          <ac:spMkLst>
            <pc:docMk/>
            <pc:sldMk cId="200036892" sldId="344"/>
            <ac:spMk id="2" creationId="{ED8E5308-9356-4D7C-AF59-3FED0C7D39EC}"/>
          </ac:spMkLst>
        </pc:spChg>
        <pc:spChg chg="del mod ord">
          <ac:chgData name="shuhan yuan" userId="f30299879e1e8751" providerId="LiveId" clId="{0086516A-CF4B-4682-8787-A01358575D40}" dt="2021-10-05T18:11:24.356" v="2" actId="700"/>
          <ac:spMkLst>
            <pc:docMk/>
            <pc:sldMk cId="200036892" sldId="344"/>
            <ac:spMk id="3" creationId="{5CC0CB17-86B8-4ECE-8042-016206B2C631}"/>
          </ac:spMkLst>
        </pc:spChg>
        <pc:spChg chg="add mod ord">
          <ac:chgData name="shuhan yuan" userId="f30299879e1e8751" providerId="LiveId" clId="{0086516A-CF4B-4682-8787-A01358575D40}" dt="2021-10-05T18:11:24.989" v="3"/>
          <ac:spMkLst>
            <pc:docMk/>
            <pc:sldMk cId="200036892" sldId="344"/>
            <ac:spMk id="4" creationId="{02B3F1D9-ABCC-4514-987F-BA952395E55E}"/>
          </ac:spMkLst>
        </pc:spChg>
        <pc:spChg chg="add mod ord">
          <ac:chgData name="shuhan yuan" userId="f30299879e1e8751" providerId="LiveId" clId="{0086516A-CF4B-4682-8787-A01358575D40}" dt="2021-10-05T18:11:24.356" v="2" actId="700"/>
          <ac:spMkLst>
            <pc:docMk/>
            <pc:sldMk cId="200036892" sldId="344"/>
            <ac:spMk id="5" creationId="{3FFFEEE1-CD65-44D6-B978-9015EC5EBE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35596-CF69-304C-AB8D-4E45BA944BC8}" type="datetimeFigureOut">
              <a:rPr kumimoji="1" lang="zh-CN" altLang="en-US" smtClean="0"/>
              <a:t>2021/10/11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B275F-3BA0-F641-8E48-0F03DF927154}" type="slidenum">
              <a:rPr kumimoji="1" lang="zh-CN" altLang="en-US" smtClean="0"/>
              <a:t>‹#›</a:t>
            </a:fld>
            <a:endParaRPr kumimoji="1" lang="zh-CN" altLang="en-US"/>
          </a:p>
        </p:txBody>
      </p:sp>
    </p:spTree>
    <p:extLst>
      <p:ext uri="{BB962C8B-B14F-4D97-AF65-F5344CB8AC3E}">
        <p14:creationId xmlns:p14="http://schemas.microsoft.com/office/powerpoint/2010/main" val="4212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600"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a:t>
            </a:fld>
            <a:endParaRPr kumimoji="1" lang="zh-CN" altLang="en-US"/>
          </a:p>
        </p:txBody>
      </p:sp>
    </p:spTree>
    <p:extLst>
      <p:ext uri="{BB962C8B-B14F-4D97-AF65-F5344CB8AC3E}">
        <p14:creationId xmlns:p14="http://schemas.microsoft.com/office/powerpoint/2010/main" val="2778121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同时，在图像识别过程中，相同的图案可能会出现在不同图片的不同区域，比如第一幅图的鸟嘴巴出现在图片的左上角，第二幅图的鸟嘴巴出现在图片的中间部分。</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尽管他们出现的位置不同，但是这些鸟嘴识别器基本上都是在做同样的事情，即将鸟嘴部分的图案输入到感知机中进行识别，那么，这些鸟嘴识别器可以使用相同的参数，也就是参数共享。</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的权重共享的特点与图像识别中的这一性质相符合，即</a:t>
            </a:r>
            <a:r>
              <a:rPr kumimoji="1" lang="en-US" altLang="zh-CN" sz="1200" dirty="0" err="1"/>
              <a:t>cnn</a:t>
            </a:r>
            <a:r>
              <a:rPr kumimoji="1" lang="zh-CN" altLang="en-US" sz="1200" dirty="0"/>
              <a:t>在卷积的过程中，整个图片中共享同一个卷积核内的参数，不管鸟嘴的位置在哪里，都可以准确识别且减少了需要学习的参数。</a:t>
            </a:r>
          </a:p>
          <a:p>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10</a:t>
            </a:fld>
            <a:endParaRPr kumimoji="1" lang="zh-CN" altLang="en-US"/>
          </a:p>
        </p:txBody>
      </p:sp>
    </p:spTree>
    <p:extLst>
      <p:ext uri="{BB962C8B-B14F-4D97-AF65-F5344CB8AC3E}">
        <p14:creationId xmlns:p14="http://schemas.microsoft.com/office/powerpoint/2010/main" val="1277579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在图像识别中，图像下采样不会改变对象。对图像进行下采样可以使图片更小，能够在图像识别过程中使用更少的参数</a:t>
            </a:r>
            <a:endParaRPr kumimoji="1" lang="en-US" altLang="zh-CN" dirty="0"/>
          </a:p>
          <a:p>
            <a:endParaRPr kumimoji="1" lang="en-US" altLang="zh-CN" dirty="0"/>
          </a:p>
          <a:p>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的池化操作与图像识别中的这一性质相符合，</a:t>
            </a:r>
            <a:r>
              <a:rPr kumimoji="1" lang="zh-CN" altLang="en-US" dirty="0"/>
              <a:t>通过最大池化操作可以对图像进行重采样，减少参数的学习，</a:t>
            </a:r>
            <a:r>
              <a:rPr lang="zh-CN" altLang="en-US" sz="1200" b="0" i="0" kern="1200" dirty="0">
                <a:solidFill>
                  <a:schemeClr val="tx1"/>
                </a:solidFill>
                <a:effectLst/>
                <a:latin typeface="+mn-lt"/>
                <a:ea typeface="+mn-ea"/>
                <a:cs typeface="+mn-cs"/>
              </a:rPr>
              <a:t>避免过拟合，同时还使得池化输出的特征具有平移不变性</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所以说，</a:t>
            </a:r>
            <a:r>
              <a:rPr kumimoji="1" lang="en-US" altLang="zh-CN" sz="1200" b="0" i="0" kern="1200" dirty="0" err="1">
                <a:solidFill>
                  <a:schemeClr val="tx1"/>
                </a:solidFill>
                <a:effectLst/>
                <a:latin typeface="+mn-lt"/>
                <a:ea typeface="+mn-ea"/>
                <a:cs typeface="+mn-cs"/>
              </a:rPr>
              <a:t>cnn</a:t>
            </a:r>
            <a:r>
              <a:rPr kumimoji="1" lang="zh-CN" altLang="en-US" sz="1200" b="0" i="0" kern="1200" dirty="0">
                <a:solidFill>
                  <a:schemeClr val="tx1"/>
                </a:solidFill>
                <a:effectLst/>
                <a:latin typeface="+mn-lt"/>
                <a:ea typeface="+mn-ea"/>
                <a:cs typeface="+mn-cs"/>
              </a:rPr>
              <a:t>的三大结构特性使得它</a:t>
            </a:r>
            <a:r>
              <a:rPr lang="zh-CN" altLang="en-US" sz="1200" b="0" i="0" kern="1200" dirty="0">
                <a:solidFill>
                  <a:schemeClr val="tx1"/>
                </a:solidFill>
                <a:effectLst/>
                <a:latin typeface="+mn-lt"/>
                <a:ea typeface="+mn-ea"/>
                <a:cs typeface="+mn-cs"/>
              </a:rPr>
              <a:t>在图像处理领域表现出色。</a:t>
            </a:r>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11</a:t>
            </a:fld>
            <a:endParaRPr kumimoji="1" lang="zh-CN" altLang="en-US"/>
          </a:p>
        </p:txBody>
      </p:sp>
    </p:spTree>
    <p:extLst>
      <p:ext uri="{BB962C8B-B14F-4D97-AF65-F5344CB8AC3E}">
        <p14:creationId xmlns:p14="http://schemas.microsoft.com/office/powerpoint/2010/main" val="68185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卷积</a:t>
            </a:r>
            <a:r>
              <a:rPr kumimoji="1" lang="en-US" altLang="zh-CN" dirty="0"/>
              <a:t>--&gt;</a:t>
            </a:r>
            <a:r>
              <a:rPr kumimoji="1" lang="zh-CN" altLang="en-US" dirty="0"/>
              <a:t>最大池化  这个过程可重复多次</a:t>
            </a:r>
            <a:endParaRPr kumimoji="1" lang="en-US" altLang="zh-CN" dirty="0"/>
          </a:p>
          <a:p>
            <a:endParaRPr kumimoji="1" lang="en-US" altLang="zh-CN" dirty="0"/>
          </a:p>
          <a:p>
            <a:r>
              <a:rPr kumimoji="1" lang="zh-CN" altLang="en-US" dirty="0"/>
              <a:t>将卷积得到的结果展开成一维，输入到全连接前向神经网络中进行分类。</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12</a:t>
            </a:fld>
            <a:endParaRPr kumimoji="1" lang="zh-CN" altLang="en-US"/>
          </a:p>
        </p:txBody>
      </p:sp>
    </p:spTree>
    <p:extLst>
      <p:ext uri="{BB962C8B-B14F-4D97-AF65-F5344CB8AC3E}">
        <p14:creationId xmlns:p14="http://schemas.microsoft.com/office/powerpoint/2010/main" val="2315596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卷积操作中的局部连接和权值共享与图像识别中的前两个属性相吻合，即局部图像识别与参数共享；最大池化与图像识别中的第三个属性相吻合，即下采样不会改变图片中的对象</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13</a:t>
            </a:fld>
            <a:endParaRPr kumimoji="1" lang="zh-CN" altLang="en-US"/>
          </a:p>
        </p:txBody>
      </p:sp>
    </p:spTree>
    <p:extLst>
      <p:ext uri="{BB962C8B-B14F-4D97-AF65-F5344CB8AC3E}">
        <p14:creationId xmlns:p14="http://schemas.microsoft.com/office/powerpoint/2010/main" val="140162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一个图像是一个像素值的矩阵</a:t>
            </a:r>
            <a:r>
              <a:rPr kumimoji="1" lang="en-US" altLang="zh-CN" dirty="0"/>
              <a:t>/</a:t>
            </a:r>
            <a:r>
              <a:rPr kumimoji="1" lang="zh-CN" altLang="en-US" dirty="0"/>
              <a:t>张量</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16</a:t>
            </a:fld>
            <a:endParaRPr kumimoji="1" lang="zh-CN" altLang="en-US"/>
          </a:p>
        </p:txBody>
      </p:sp>
    </p:spTree>
    <p:extLst>
      <p:ext uri="{BB962C8B-B14F-4D97-AF65-F5344CB8AC3E}">
        <p14:creationId xmlns:p14="http://schemas.microsoft.com/office/powerpoint/2010/main" val="2866714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一个图像中包含多少</a:t>
            </a:r>
            <a:r>
              <a:rPr kumimoji="1" lang="en-US" altLang="zh-CN" dirty="0"/>
              <a:t>3</a:t>
            </a:r>
            <a:r>
              <a:rPr kumimoji="1" lang="zh-CN" altLang="en-US" dirty="0"/>
              <a:t>*</a:t>
            </a:r>
            <a:r>
              <a:rPr kumimoji="1" lang="en-US" altLang="zh-CN" dirty="0"/>
              <a:t>3</a:t>
            </a:r>
            <a:r>
              <a:rPr kumimoji="1" lang="zh-CN" altLang="en-US" dirty="0"/>
              <a:t>的像素块</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17</a:t>
            </a:fld>
            <a:endParaRPr kumimoji="1" lang="zh-CN" altLang="en-US"/>
          </a:p>
        </p:txBody>
      </p:sp>
    </p:spTree>
    <p:extLst>
      <p:ext uri="{BB962C8B-B14F-4D97-AF65-F5344CB8AC3E}">
        <p14:creationId xmlns:p14="http://schemas.microsoft.com/office/powerpoint/2010/main" val="3580023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边缘发现、图像锐化、高斯滤波</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29</a:t>
            </a:fld>
            <a:endParaRPr kumimoji="1" lang="zh-CN" altLang="en-US"/>
          </a:p>
        </p:txBody>
      </p:sp>
    </p:spTree>
    <p:extLst>
      <p:ext uri="{BB962C8B-B14F-4D97-AF65-F5344CB8AC3E}">
        <p14:creationId xmlns:p14="http://schemas.microsoft.com/office/powerpoint/2010/main" val="3368701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填充和步长</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34</a:t>
            </a:fld>
            <a:endParaRPr kumimoji="1" lang="zh-CN" altLang="en-US"/>
          </a:p>
        </p:txBody>
      </p:sp>
    </p:spTree>
    <p:extLst>
      <p:ext uri="{BB962C8B-B14F-4D97-AF65-F5344CB8AC3E}">
        <p14:creationId xmlns:p14="http://schemas.microsoft.com/office/powerpoint/2010/main" val="97565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零填充</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35</a:t>
            </a:fld>
            <a:endParaRPr kumimoji="1" lang="zh-CN" altLang="en-US"/>
          </a:p>
        </p:txBody>
      </p:sp>
    </p:spTree>
    <p:extLst>
      <p:ext uri="{BB962C8B-B14F-4D97-AF65-F5344CB8AC3E}">
        <p14:creationId xmlns:p14="http://schemas.microsoft.com/office/powerpoint/2010/main" val="2976252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卷积核越大图像形状减小速度越快</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36</a:t>
            </a:fld>
            <a:endParaRPr kumimoji="1" lang="zh-CN" altLang="en-US"/>
          </a:p>
        </p:txBody>
      </p:sp>
    </p:spTree>
    <p:extLst>
      <p:ext uri="{BB962C8B-B14F-4D97-AF65-F5344CB8AC3E}">
        <p14:creationId xmlns:p14="http://schemas.microsoft.com/office/powerpoint/2010/main" val="263689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800" dirty="0"/>
              <a:t>内积</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2</a:t>
            </a:fld>
            <a:endParaRPr kumimoji="1" lang="zh-CN" altLang="en-US"/>
          </a:p>
        </p:txBody>
      </p:sp>
    </p:spTree>
    <p:extLst>
      <p:ext uri="{BB962C8B-B14F-4D97-AF65-F5344CB8AC3E}">
        <p14:creationId xmlns:p14="http://schemas.microsoft.com/office/powerpoint/2010/main" val="4143531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在矩阵的边界上田中全是</a:t>
            </a:r>
            <a:r>
              <a:rPr kumimoji="1" lang="en-US" altLang="zh-CN" dirty="0"/>
              <a:t>0</a:t>
            </a:r>
            <a:r>
              <a:rPr kumimoji="1" lang="zh-CN" altLang="en-US" dirty="0"/>
              <a:t>的伪像素。</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37</a:t>
            </a:fld>
            <a:endParaRPr kumimoji="1" lang="zh-CN" altLang="en-US"/>
          </a:p>
        </p:txBody>
      </p:sp>
    </p:spTree>
    <p:extLst>
      <p:ext uri="{BB962C8B-B14F-4D97-AF65-F5344CB8AC3E}">
        <p14:creationId xmlns:p14="http://schemas.microsoft.com/office/powerpoint/2010/main" val="1244844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填充方法减小图像的形状与层数线性相关</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39</a:t>
            </a:fld>
            <a:endParaRPr kumimoji="1" lang="zh-CN" altLang="en-US"/>
          </a:p>
        </p:txBody>
      </p:sp>
    </p:spTree>
    <p:extLst>
      <p:ext uri="{BB962C8B-B14F-4D97-AF65-F5344CB8AC3E}">
        <p14:creationId xmlns:p14="http://schemas.microsoft.com/office/powerpoint/2010/main" val="117543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过滤器（卷积核）每次移动一步</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40</a:t>
            </a:fld>
            <a:endParaRPr kumimoji="1" lang="zh-CN" altLang="en-US"/>
          </a:p>
        </p:txBody>
      </p:sp>
    </p:spTree>
    <p:extLst>
      <p:ext uri="{BB962C8B-B14F-4D97-AF65-F5344CB8AC3E}">
        <p14:creationId xmlns:p14="http://schemas.microsoft.com/office/powerpoint/2010/main" val="19708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步长为每次滑动的行数和列数</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41</a:t>
            </a:fld>
            <a:endParaRPr lang="zh-CN" altLang="en-US"/>
          </a:p>
        </p:txBody>
      </p:sp>
    </p:spTree>
    <p:extLst>
      <p:ext uri="{BB962C8B-B14F-4D97-AF65-F5344CB8AC3E}">
        <p14:creationId xmlns:p14="http://schemas.microsoft.com/office/powerpoint/2010/main" val="231014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步长可以设置为</a:t>
            </a:r>
            <a:r>
              <a:rPr lang="en-US" altLang="zh-CN" dirty="0"/>
              <a:t>2</a:t>
            </a:r>
            <a:r>
              <a:rPr lang="zh-CN" altLang="en-US" dirty="0"/>
              <a:t>或者更大</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42</a:t>
            </a:fld>
            <a:endParaRPr lang="zh-CN" altLang="en-US"/>
          </a:p>
        </p:txBody>
      </p:sp>
    </p:spTree>
    <p:extLst>
      <p:ext uri="{BB962C8B-B14F-4D97-AF65-F5344CB8AC3E}">
        <p14:creationId xmlns:p14="http://schemas.microsoft.com/office/powerpoint/2010/main" val="3248202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给定步长的高度为</a:t>
            </a:r>
            <a:r>
              <a:rPr lang="en-US" altLang="zh-CN" dirty="0" err="1"/>
              <a:t>sh</a:t>
            </a:r>
            <a:r>
              <a:rPr lang="zh-CN" altLang="en-US" dirty="0"/>
              <a:t>、宽度为</a:t>
            </a:r>
            <a:r>
              <a:rPr lang="en-US" altLang="zh-CN" dirty="0" err="1"/>
              <a:t>sw</a:t>
            </a:r>
            <a:r>
              <a:rPr lang="zh-CN" altLang="en-US" dirty="0"/>
              <a:t>，则输出的大小为</a:t>
            </a:r>
            <a:r>
              <a:rPr lang="en-US" altLang="zh-CN" dirty="0"/>
              <a:t>….</a:t>
            </a:r>
          </a:p>
          <a:p>
            <a:r>
              <a:rPr lang="zh-CN" altLang="en-US" dirty="0"/>
              <a:t>当填充的高度</a:t>
            </a:r>
            <a:r>
              <a:rPr lang="en-US" altLang="zh-CN" dirty="0" err="1"/>
              <a:t>ph</a:t>
            </a:r>
            <a:r>
              <a:rPr lang="en-US" altLang="zh-CN" dirty="0"/>
              <a:t>=kh-1</a:t>
            </a:r>
            <a:r>
              <a:rPr lang="zh-CN" altLang="en-US" dirty="0"/>
              <a:t>，宽度</a:t>
            </a:r>
            <a:r>
              <a:rPr lang="en-US" altLang="zh-CN" dirty="0"/>
              <a:t>pw=kw-1</a:t>
            </a:r>
            <a:r>
              <a:rPr lang="zh-CN" altLang="en-US" dirty="0"/>
              <a:t>时，输出的大小为</a:t>
            </a:r>
            <a:r>
              <a:rPr lang="en-US" altLang="zh-CN" dirty="0"/>
              <a:t>…</a:t>
            </a:r>
          </a:p>
          <a:p>
            <a:r>
              <a:rPr lang="zh-CN" altLang="en-US" dirty="0"/>
              <a:t>如果输入的宽度</a:t>
            </a:r>
            <a:r>
              <a:rPr lang="en-US" altLang="zh-CN" dirty="0"/>
              <a:t>/</a:t>
            </a:r>
            <a:r>
              <a:rPr lang="zh-CN" altLang="en-US" dirty="0"/>
              <a:t>高度能够被步长的宽度</a:t>
            </a:r>
            <a:r>
              <a:rPr lang="en-US" altLang="zh-CN" dirty="0"/>
              <a:t>/</a:t>
            </a:r>
            <a:r>
              <a:rPr lang="zh-CN" altLang="en-US" dirty="0"/>
              <a:t>高度整除，则输出的大小为</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43</a:t>
            </a:fld>
            <a:endParaRPr lang="zh-CN" altLang="en-US"/>
          </a:p>
        </p:txBody>
      </p:sp>
    </p:spTree>
    <p:extLst>
      <p:ext uri="{BB962C8B-B14F-4D97-AF65-F5344CB8AC3E}">
        <p14:creationId xmlns:p14="http://schemas.microsoft.com/office/powerpoint/2010/main" val="104034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多输入和输出通道</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44</a:t>
            </a:fld>
            <a:endParaRPr lang="zh-CN" altLang="en-US"/>
          </a:p>
        </p:txBody>
      </p:sp>
    </p:spTree>
    <p:extLst>
      <p:ext uri="{BB962C8B-B14F-4D97-AF65-F5344CB8AC3E}">
        <p14:creationId xmlns:p14="http://schemas.microsoft.com/office/powerpoint/2010/main" val="416057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多输入通道</a:t>
            </a:r>
            <a:endParaRPr lang="en-US" altLang="zh-CN" dirty="0"/>
          </a:p>
          <a:p>
            <a:r>
              <a:rPr lang="zh-CN" altLang="en-US" dirty="0"/>
              <a:t>彩色图像一般有</a:t>
            </a:r>
            <a:r>
              <a:rPr lang="en-US" altLang="zh-CN" dirty="0"/>
              <a:t>RGB</a:t>
            </a:r>
            <a:r>
              <a:rPr lang="zh-CN" altLang="en-US" dirty="0"/>
              <a:t>三个通道</a:t>
            </a:r>
            <a:endParaRPr lang="en-US" altLang="zh-CN" dirty="0"/>
          </a:p>
          <a:p>
            <a:r>
              <a:rPr lang="zh-CN" altLang="en-US" dirty="0"/>
              <a:t>转换</a:t>
            </a:r>
            <a:r>
              <a:rPr lang="zh-CN" altLang="en-US" dirty="0" smtClean="0"/>
              <a:t>为灰度</a:t>
            </a:r>
            <a:r>
              <a:rPr lang="zh-CN" altLang="en-US" dirty="0"/>
              <a:t>图像会丢失信息</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45</a:t>
            </a:fld>
            <a:endParaRPr lang="zh-CN" altLang="en-US"/>
          </a:p>
        </p:txBody>
      </p:sp>
    </p:spTree>
    <p:extLst>
      <p:ext uri="{BB962C8B-B14F-4D97-AF65-F5344CB8AC3E}">
        <p14:creationId xmlns:p14="http://schemas.microsoft.com/office/powerpoint/2010/main" val="5533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每一个通道都有一个卷积核，然后对各个通道的结果求和</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47</a:t>
            </a:fld>
            <a:endParaRPr lang="zh-CN" altLang="en-US"/>
          </a:p>
        </p:txBody>
      </p:sp>
    </p:spTree>
    <p:extLst>
      <p:ext uri="{BB962C8B-B14F-4D97-AF65-F5344CB8AC3E}">
        <p14:creationId xmlns:p14="http://schemas.microsoft.com/office/powerpoint/2010/main" val="372440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ci</a:t>
            </a:r>
            <a:r>
              <a:rPr lang="zh-CN" altLang="en-US" dirty="0"/>
              <a:t>表示第</a:t>
            </a:r>
            <a:r>
              <a:rPr lang="en-US" altLang="zh-CN" dirty="0" err="1"/>
              <a:t>i</a:t>
            </a:r>
            <a:r>
              <a:rPr lang="zh-CN" altLang="en-US" dirty="0"/>
              <a:t>个通道</a:t>
            </a:r>
            <a:endParaRPr lang="en-US" altLang="zh-CN" dirty="0"/>
          </a:p>
          <a:p>
            <a:r>
              <a:rPr lang="zh-CN" altLang="en-US" dirty="0"/>
              <a:t>输入为</a:t>
            </a:r>
            <a:r>
              <a:rPr lang="en-US" altLang="zh-CN" dirty="0"/>
              <a:t>3</a:t>
            </a:r>
            <a:r>
              <a:rPr lang="zh-CN" altLang="en-US" dirty="0"/>
              <a:t>维张量</a:t>
            </a:r>
            <a:r>
              <a:rPr lang="en-US" altLang="zh-CN" dirty="0"/>
              <a:t>3*</a:t>
            </a:r>
            <a:r>
              <a:rPr lang="en-US" altLang="zh-CN" dirty="0" err="1"/>
              <a:t>nh</a:t>
            </a:r>
            <a:r>
              <a:rPr lang="en-US" altLang="zh-CN" dirty="0"/>
              <a:t>*</a:t>
            </a:r>
            <a:r>
              <a:rPr lang="en-US" altLang="zh-CN" dirty="0" err="1"/>
              <a:t>nw</a:t>
            </a:r>
            <a:endParaRPr lang="en-US" altLang="zh-CN" dirty="0"/>
          </a:p>
          <a:p>
            <a:r>
              <a:rPr lang="zh-CN" altLang="en-US" dirty="0"/>
              <a:t>卷积核为三维张量</a:t>
            </a:r>
            <a:r>
              <a:rPr lang="en-US" altLang="zh-CN" dirty="0"/>
              <a:t>3*3*3</a:t>
            </a:r>
          </a:p>
          <a:p>
            <a:r>
              <a:rPr lang="zh-CN" altLang="en-US" dirty="0"/>
              <a:t>输出为二维张量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48</a:t>
            </a:fld>
            <a:endParaRPr lang="zh-CN" altLang="en-US"/>
          </a:p>
        </p:txBody>
      </p:sp>
    </p:spTree>
    <p:extLst>
      <p:ext uri="{BB962C8B-B14F-4D97-AF65-F5344CB8AC3E}">
        <p14:creationId xmlns:p14="http://schemas.microsoft.com/office/powerpoint/2010/main" val="418260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向量内积</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3</a:t>
            </a:fld>
            <a:endParaRPr kumimoji="1" lang="zh-CN" altLang="en-US"/>
          </a:p>
        </p:txBody>
      </p:sp>
    </p:spTree>
    <p:extLst>
      <p:ext uri="{BB962C8B-B14F-4D97-AF65-F5344CB8AC3E}">
        <p14:creationId xmlns:p14="http://schemas.microsoft.com/office/powerpoint/2010/main" val="553583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多输出通道</a:t>
            </a:r>
            <a:endParaRPr lang="en-US" altLang="zh-CN" dirty="0"/>
          </a:p>
          <a:p>
            <a:r>
              <a:rPr lang="zh-CN" altLang="en-US" sz="1200" b="0" i="0" kern="1200" dirty="0">
                <a:solidFill>
                  <a:schemeClr val="tx1"/>
                </a:solidFill>
                <a:effectLst/>
                <a:latin typeface="+mn-lt"/>
                <a:ea typeface="+mn-ea"/>
                <a:cs typeface="+mn-cs"/>
              </a:rPr>
              <a:t>不管有多少输入通道，到目前为止，我们总是得到一个输出通道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我们可以有多个三维卷积核，每个都产生一个输出通道</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49</a:t>
            </a:fld>
            <a:endParaRPr lang="zh-CN" altLang="en-US"/>
          </a:p>
        </p:txBody>
      </p:sp>
    </p:spTree>
    <p:extLst>
      <p:ext uri="{BB962C8B-B14F-4D97-AF65-F5344CB8AC3E}">
        <p14:creationId xmlns:p14="http://schemas.microsoft.com/office/powerpoint/2010/main" val="2550780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每个输出通道可以识别一个特定的模式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输入通道的卷积核识别并组合输入中的模式</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50</a:t>
            </a:fld>
            <a:endParaRPr lang="zh-CN" altLang="en-US"/>
          </a:p>
        </p:txBody>
      </p:sp>
    </p:spTree>
    <p:extLst>
      <p:ext uri="{BB962C8B-B14F-4D97-AF65-F5344CB8AC3E}">
        <p14:creationId xmlns:p14="http://schemas.microsoft.com/office/powerpoint/2010/main" val="2663386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关键概念</a:t>
            </a:r>
            <a:endParaRPr lang="en-US" altLang="zh-CN" dirty="0"/>
          </a:p>
          <a:p>
            <a:r>
              <a:rPr lang="zh-CN" altLang="en-US" dirty="0"/>
              <a:t>输入，过滤器（卷积核），输出（特征映射）</a:t>
            </a:r>
            <a:endParaRPr lang="en-US" altLang="zh-CN" dirty="0"/>
          </a:p>
          <a:p>
            <a:r>
              <a:rPr lang="zh-CN" altLang="en-US" dirty="0"/>
              <a:t>对二维张量的卷积</a:t>
            </a:r>
            <a:endParaRPr lang="en-US" altLang="zh-CN" dirty="0"/>
          </a:p>
          <a:p>
            <a:r>
              <a:rPr lang="zh-CN" altLang="en-US" dirty="0"/>
              <a:t>对三维张量的卷积</a:t>
            </a:r>
            <a:endParaRPr lang="en-US" altLang="zh-CN" dirty="0"/>
          </a:p>
          <a:p>
            <a:r>
              <a:rPr lang="en-US" altLang="zh-CN" dirty="0"/>
              <a:t>0</a:t>
            </a:r>
            <a:r>
              <a:rPr lang="zh-CN" altLang="en-US" dirty="0"/>
              <a:t>填充</a:t>
            </a:r>
            <a:endParaRPr lang="en-US" altLang="zh-CN" dirty="0"/>
          </a:p>
          <a:p>
            <a:r>
              <a:rPr lang="zh-CN" altLang="en-US" dirty="0"/>
              <a:t>步长</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51</a:t>
            </a:fld>
            <a:endParaRPr lang="zh-CN" altLang="en-US"/>
          </a:p>
        </p:txBody>
      </p:sp>
    </p:spTree>
    <p:extLst>
      <p:ext uri="{BB962C8B-B14F-4D97-AF65-F5344CB8AC3E}">
        <p14:creationId xmlns:p14="http://schemas.microsoft.com/office/powerpoint/2010/main" val="4244412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池化层</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52</a:t>
            </a:fld>
            <a:endParaRPr lang="zh-CN" altLang="en-US"/>
          </a:p>
        </p:txBody>
      </p:sp>
    </p:spTree>
    <p:extLst>
      <p:ext uri="{BB962C8B-B14F-4D97-AF65-F5344CB8AC3E}">
        <p14:creationId xmlns:p14="http://schemas.microsoft.com/office/powerpoint/2010/main" val="166954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卷积对位置很敏感</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我们需要某种程度的平移不变性</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光线、对象位置、大小、外观因图像而异</a:t>
            </a:r>
          </a:p>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53</a:t>
            </a:fld>
            <a:endParaRPr lang="zh-CN" altLang="en-US"/>
          </a:p>
        </p:txBody>
      </p:sp>
    </p:spTree>
    <p:extLst>
      <p:ext uri="{BB962C8B-B14F-4D97-AF65-F5344CB8AC3E}">
        <p14:creationId xmlns:p14="http://schemas.microsoft.com/office/powerpoint/2010/main" val="694005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最大池化</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54</a:t>
            </a:fld>
            <a:endParaRPr lang="zh-CN" altLang="en-US"/>
          </a:p>
        </p:txBody>
      </p:sp>
    </p:spTree>
    <p:extLst>
      <p:ext uri="{BB962C8B-B14F-4D97-AF65-F5344CB8AC3E}">
        <p14:creationId xmlns:p14="http://schemas.microsoft.com/office/powerpoint/2010/main" val="3993084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平均池化</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55</a:t>
            </a:fld>
            <a:endParaRPr lang="zh-CN" altLang="en-US"/>
          </a:p>
        </p:txBody>
      </p:sp>
    </p:spTree>
    <p:extLst>
      <p:ext uri="{BB962C8B-B14F-4D97-AF65-F5344CB8AC3E}">
        <p14:creationId xmlns:p14="http://schemas.microsoft.com/office/powerpoint/2010/main" val="3601045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最大池化：窗口中最强的模式信号</a:t>
            </a:r>
            <a:endParaRPr lang="en-US" altLang="zh-CN" dirty="0"/>
          </a:p>
          <a:p>
            <a:r>
              <a:rPr lang="zh-CN" altLang="en-US" dirty="0"/>
              <a:t>平均池化：窗口中的平均信号强度</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57</a:t>
            </a:fld>
            <a:endParaRPr lang="zh-CN" altLang="en-US"/>
          </a:p>
        </p:txBody>
      </p:sp>
    </p:spTree>
    <p:extLst>
      <p:ext uri="{BB962C8B-B14F-4D97-AF65-F5344CB8AC3E}">
        <p14:creationId xmlns:p14="http://schemas.microsoft.com/office/powerpoint/2010/main" val="2483775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池化层具有与卷积层相似的填充和步幅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没有可学习的参数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对每个输入通道进行池化得到相应的输出通道</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7E45F8C-2550-472B-8872-EA6E7A35EDAF}" type="slidenum">
              <a:rPr lang="zh-CN" altLang="en-US" smtClean="0"/>
              <a:t>58</a:t>
            </a:fld>
            <a:endParaRPr lang="zh-CN" altLang="en-US"/>
          </a:p>
        </p:txBody>
      </p:sp>
    </p:spTree>
    <p:extLst>
      <p:ext uri="{BB962C8B-B14F-4D97-AF65-F5344CB8AC3E}">
        <p14:creationId xmlns:p14="http://schemas.microsoft.com/office/powerpoint/2010/main" val="410165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卷积神经网络</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59</a:t>
            </a:fld>
            <a:endParaRPr lang="zh-CN" altLang="en-US"/>
          </a:p>
        </p:txBody>
      </p:sp>
    </p:spTree>
    <p:extLst>
      <p:ext uri="{BB962C8B-B14F-4D97-AF65-F5344CB8AC3E}">
        <p14:creationId xmlns:p14="http://schemas.microsoft.com/office/powerpoint/2010/main" val="309080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矩阵内积</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4</a:t>
            </a:fld>
            <a:endParaRPr kumimoji="1" lang="zh-CN" altLang="en-US"/>
          </a:p>
        </p:txBody>
      </p:sp>
    </p:spTree>
    <p:extLst>
      <p:ext uri="{BB962C8B-B14F-4D97-AF65-F5344CB8AC3E}">
        <p14:creationId xmlns:p14="http://schemas.microsoft.com/office/powerpoint/2010/main" val="51304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对特征映射使用多个过滤器</a:t>
            </a:r>
            <a:r>
              <a:rPr lang="en-US" altLang="zh-CN" dirty="0"/>
              <a:t>(</a:t>
            </a:r>
            <a:r>
              <a:rPr lang="zh-CN" altLang="en-US" dirty="0"/>
              <a:t>卷积核</a:t>
            </a:r>
            <a:r>
              <a:rPr lang="en-US" altLang="zh-CN" dirty="0"/>
              <a:t>)</a:t>
            </a:r>
          </a:p>
          <a:p>
            <a:r>
              <a:rPr lang="zh-CN" altLang="en-US" dirty="0"/>
              <a:t>如</a:t>
            </a:r>
            <a:r>
              <a:rPr lang="en-US" altLang="zh-CN" dirty="0"/>
              <a:t>10</a:t>
            </a:r>
            <a:r>
              <a:rPr lang="zh-CN" altLang="en-US" dirty="0"/>
              <a:t>个</a:t>
            </a:r>
            <a:r>
              <a:rPr lang="en-US" altLang="zh-CN" dirty="0"/>
              <a:t>5*5</a:t>
            </a:r>
            <a:r>
              <a:rPr lang="zh-CN" altLang="en-US" dirty="0"/>
              <a:t>的卷积核（有</a:t>
            </a:r>
            <a:r>
              <a:rPr lang="en-US" altLang="zh-CN" dirty="0"/>
              <a:t>250</a:t>
            </a:r>
            <a:r>
              <a:rPr lang="zh-CN" altLang="en-US" dirty="0"/>
              <a:t>个参数）</a:t>
            </a:r>
            <a:endParaRPr lang="en-US" altLang="zh-CN" dirty="0"/>
          </a:p>
          <a:p>
            <a:r>
              <a:rPr lang="zh-CN" altLang="en-US" dirty="0"/>
              <a:t>得到</a:t>
            </a:r>
            <a:r>
              <a:rPr lang="en-US" altLang="zh-CN" dirty="0"/>
              <a:t>10</a:t>
            </a:r>
            <a:r>
              <a:rPr lang="zh-CN" altLang="en-US" dirty="0"/>
              <a:t>个</a:t>
            </a:r>
            <a:r>
              <a:rPr lang="en-US" altLang="zh-CN" dirty="0"/>
              <a:t>24*24</a:t>
            </a:r>
            <a:r>
              <a:rPr lang="zh-CN" altLang="en-US" dirty="0"/>
              <a:t>的输出矩阵</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60</a:t>
            </a:fld>
            <a:endParaRPr lang="zh-CN" altLang="en-US"/>
          </a:p>
        </p:txBody>
      </p:sp>
    </p:spTree>
    <p:extLst>
      <p:ext uri="{BB962C8B-B14F-4D97-AF65-F5344CB8AC3E}">
        <p14:creationId xmlns:p14="http://schemas.microsoft.com/office/powerpoint/2010/main" val="896755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ReLU</a:t>
            </a:r>
            <a:r>
              <a:rPr lang="zh-CN" altLang="en-US" dirty="0"/>
              <a:t>激活</a:t>
            </a:r>
            <a:endParaRPr lang="en-US" altLang="zh-CN" dirty="0"/>
          </a:p>
          <a:p>
            <a:r>
              <a:rPr lang="zh-CN" altLang="en-US" dirty="0"/>
              <a:t>卷积层</a:t>
            </a:r>
            <a:r>
              <a:rPr lang="en-US" altLang="zh-CN" dirty="0"/>
              <a:t>=</a:t>
            </a:r>
            <a:r>
              <a:rPr lang="zh-CN" altLang="en-US" dirty="0"/>
              <a:t>卷积</a:t>
            </a:r>
            <a:r>
              <a:rPr lang="en-US" altLang="zh-CN" dirty="0"/>
              <a:t>+</a:t>
            </a:r>
            <a:r>
              <a:rPr lang="zh-CN" altLang="en-US" dirty="0"/>
              <a:t>激活</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61</a:t>
            </a:fld>
            <a:endParaRPr lang="zh-CN" altLang="en-US"/>
          </a:p>
        </p:txBody>
      </p:sp>
    </p:spTree>
    <p:extLst>
      <p:ext uri="{BB962C8B-B14F-4D97-AF65-F5344CB8AC3E}">
        <p14:creationId xmlns:p14="http://schemas.microsoft.com/office/powerpoint/2010/main" val="2473539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池化降低了每个特征映射的维数。</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62</a:t>
            </a:fld>
            <a:endParaRPr lang="zh-CN" altLang="en-US"/>
          </a:p>
        </p:txBody>
      </p:sp>
    </p:spTree>
    <p:extLst>
      <p:ext uri="{BB962C8B-B14F-4D97-AF65-F5344CB8AC3E}">
        <p14:creationId xmlns:p14="http://schemas.microsoft.com/office/powerpoint/2010/main" val="957756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对张量进行卷积</a:t>
            </a:r>
            <a:endParaRPr lang="en-US" altLang="zh-CN" dirty="0"/>
          </a:p>
          <a:p>
            <a:r>
              <a:rPr lang="zh-CN" altLang="en-US" dirty="0"/>
              <a:t>用</a:t>
            </a:r>
            <a:r>
              <a:rPr lang="en-US" altLang="zh-CN" dirty="0"/>
              <a:t>5*5*10</a:t>
            </a:r>
            <a:r>
              <a:rPr lang="zh-CN" altLang="en-US" dirty="0"/>
              <a:t>的卷积核对</a:t>
            </a:r>
            <a:r>
              <a:rPr lang="en-US" altLang="zh-CN" dirty="0"/>
              <a:t>12*12*10</a:t>
            </a:r>
            <a:r>
              <a:rPr lang="zh-CN" altLang="en-US" dirty="0"/>
              <a:t>的输入张量进行卷积</a:t>
            </a:r>
            <a:endParaRPr lang="en-US" altLang="zh-CN" dirty="0"/>
          </a:p>
          <a:p>
            <a:r>
              <a:rPr lang="en-US" altLang="zh-CN" dirty="0"/>
              <a:t>20</a:t>
            </a:r>
            <a:r>
              <a:rPr lang="zh-CN" altLang="en-US" dirty="0"/>
              <a:t>个卷积核得到</a:t>
            </a:r>
            <a:r>
              <a:rPr lang="en-US" altLang="zh-CN" dirty="0"/>
              <a:t>20</a:t>
            </a:r>
            <a:r>
              <a:rPr lang="zh-CN" altLang="en-US" dirty="0"/>
              <a:t>个</a:t>
            </a:r>
            <a:r>
              <a:rPr lang="en-US" altLang="zh-CN" dirty="0"/>
              <a:t>8*8</a:t>
            </a:r>
            <a:r>
              <a:rPr lang="zh-CN" altLang="en-US" dirty="0"/>
              <a:t>的特征映射</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63</a:t>
            </a:fld>
            <a:endParaRPr lang="zh-CN" altLang="en-US"/>
          </a:p>
        </p:txBody>
      </p:sp>
    </p:spTree>
    <p:extLst>
      <p:ext uri="{BB962C8B-B14F-4D97-AF65-F5344CB8AC3E}">
        <p14:creationId xmlns:p14="http://schemas.microsoft.com/office/powerpoint/2010/main" val="2034016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a:t>8*8</a:t>
            </a:r>
            <a:r>
              <a:rPr lang="zh-CN" altLang="en-US" dirty="0"/>
              <a:t>的输入用</a:t>
            </a:r>
            <a:r>
              <a:rPr lang="en-US" altLang="zh-CN" dirty="0"/>
              <a:t>2*2</a:t>
            </a:r>
            <a:r>
              <a:rPr lang="zh-CN" altLang="en-US" dirty="0"/>
              <a:t>的最大池化，得到</a:t>
            </a:r>
            <a:r>
              <a:rPr lang="en-US" altLang="zh-CN" dirty="0"/>
              <a:t>4*4</a:t>
            </a:r>
            <a:r>
              <a:rPr lang="zh-CN" altLang="en-US" dirty="0"/>
              <a:t>的输出</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65</a:t>
            </a:fld>
            <a:endParaRPr lang="zh-CN" altLang="en-US"/>
          </a:p>
        </p:txBody>
      </p:sp>
    </p:spTree>
    <p:extLst>
      <p:ext uri="{BB962C8B-B14F-4D97-AF65-F5344CB8AC3E}">
        <p14:creationId xmlns:p14="http://schemas.microsoft.com/office/powerpoint/2010/main" val="2077476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4*4*20</a:t>
            </a:r>
            <a:r>
              <a:rPr lang="zh-CN" altLang="en-US" dirty="0"/>
              <a:t>的张量展平得到</a:t>
            </a:r>
            <a:r>
              <a:rPr lang="en-US" altLang="zh-CN" dirty="0"/>
              <a:t>320</a:t>
            </a:r>
            <a:r>
              <a:rPr lang="zh-CN" altLang="en-US" dirty="0"/>
              <a:t>维的向量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66</a:t>
            </a:fld>
            <a:endParaRPr lang="zh-CN" altLang="en-US"/>
          </a:p>
        </p:txBody>
      </p:sp>
    </p:spTree>
    <p:extLst>
      <p:ext uri="{BB962C8B-B14F-4D97-AF65-F5344CB8AC3E}">
        <p14:creationId xmlns:p14="http://schemas.microsoft.com/office/powerpoint/2010/main" val="4051661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全连接层</a:t>
            </a:r>
            <a:endParaRPr lang="en-US" altLang="zh-CN" dirty="0"/>
          </a:p>
          <a:p>
            <a:r>
              <a:rPr lang="zh-CN" altLang="en-US" dirty="0"/>
              <a:t>使用</a:t>
            </a:r>
            <a:r>
              <a:rPr lang="en-US" altLang="zh-CN" dirty="0"/>
              <a:t>1</a:t>
            </a:r>
            <a:r>
              <a:rPr lang="zh-CN" altLang="en-US" dirty="0"/>
              <a:t>到多个全连接层</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67</a:t>
            </a:fld>
            <a:endParaRPr lang="zh-CN" altLang="en-US"/>
          </a:p>
        </p:txBody>
      </p:sp>
    </p:spTree>
    <p:extLst>
      <p:ext uri="{BB962C8B-B14F-4D97-AF65-F5344CB8AC3E}">
        <p14:creationId xmlns:p14="http://schemas.microsoft.com/office/powerpoint/2010/main" val="2524042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参数量：</a:t>
            </a:r>
            <a:endParaRPr lang="en-US" altLang="zh-CN" dirty="0"/>
          </a:p>
          <a:p>
            <a:r>
              <a:rPr lang="zh-CN" altLang="en-US" dirty="0"/>
              <a:t>第一个卷积层：</a:t>
            </a:r>
            <a:r>
              <a:rPr lang="en-US" altLang="zh-CN" dirty="0"/>
              <a:t>10*5*5=250</a:t>
            </a:r>
          </a:p>
          <a:p>
            <a:r>
              <a:rPr lang="zh-CN" altLang="en-US" dirty="0"/>
              <a:t>第二个卷积层：</a:t>
            </a:r>
            <a:r>
              <a:rPr lang="en-US" altLang="zh-CN" dirty="0"/>
              <a:t>20*</a:t>
            </a:r>
            <a:r>
              <a:rPr lang="zh-CN" altLang="en-US" dirty="0"/>
              <a:t>（</a:t>
            </a:r>
            <a:r>
              <a:rPr lang="en-US" altLang="zh-CN" dirty="0"/>
              <a:t>5*5*10</a:t>
            </a:r>
            <a:r>
              <a:rPr lang="zh-CN" altLang="en-US" dirty="0"/>
              <a:t>）</a:t>
            </a:r>
            <a:r>
              <a:rPr lang="en-US" altLang="zh-CN" dirty="0"/>
              <a:t>=5000</a:t>
            </a:r>
          </a:p>
          <a:p>
            <a:r>
              <a:rPr lang="zh-CN" altLang="en-US" dirty="0"/>
              <a:t>第一个全连接层：</a:t>
            </a:r>
            <a:r>
              <a:rPr lang="en-US" altLang="zh-CN" dirty="0"/>
              <a:t>320*100=3.2w</a:t>
            </a:r>
          </a:p>
          <a:p>
            <a:r>
              <a:rPr lang="zh-CN" altLang="en-US" dirty="0"/>
              <a:t>第二个全连接层：</a:t>
            </a:r>
            <a:r>
              <a:rPr lang="en-US" altLang="zh-CN" dirty="0"/>
              <a:t>100*10=1000</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68</a:t>
            </a:fld>
            <a:endParaRPr lang="zh-CN" altLang="en-US"/>
          </a:p>
        </p:txBody>
      </p:sp>
    </p:spTree>
    <p:extLst>
      <p:ext uri="{BB962C8B-B14F-4D97-AF65-F5344CB8AC3E}">
        <p14:creationId xmlns:p14="http://schemas.microsoft.com/office/powerpoint/2010/main" val="528473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总共超过</a:t>
            </a:r>
            <a:r>
              <a:rPr lang="en-US" altLang="zh-CN" dirty="0"/>
              <a:t>38250</a:t>
            </a:r>
            <a:r>
              <a:rPr lang="zh-CN" altLang="en-US" dirty="0"/>
              <a:t>个参数（不包括偏置参数）</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69</a:t>
            </a:fld>
            <a:endParaRPr lang="zh-CN" altLang="en-US"/>
          </a:p>
        </p:txBody>
      </p:sp>
    </p:spTree>
    <p:extLst>
      <p:ext uri="{BB962C8B-B14F-4D97-AF65-F5344CB8AC3E}">
        <p14:creationId xmlns:p14="http://schemas.microsoft.com/office/powerpoint/2010/main" val="4036618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a:t>
            </a:r>
            <a:r>
              <a:rPr lang="en-US" altLang="zh-CN" sz="1200" b="0" i="0" kern="1200" dirty="0" err="1">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的原因：检测特征，如边缘，形状，模式等</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71</a:t>
            </a:fld>
            <a:endParaRPr lang="zh-CN" altLang="en-US"/>
          </a:p>
        </p:txBody>
      </p:sp>
    </p:spTree>
    <p:extLst>
      <p:ext uri="{BB962C8B-B14F-4D97-AF65-F5344CB8AC3E}">
        <p14:creationId xmlns:p14="http://schemas.microsoft.com/office/powerpoint/2010/main" val="1383515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张量内积</a:t>
            </a:r>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5</a:t>
            </a:fld>
            <a:endParaRPr kumimoji="1" lang="zh-CN" altLang="en-US"/>
          </a:p>
        </p:txBody>
      </p:sp>
    </p:spTree>
    <p:extLst>
      <p:ext uri="{BB962C8B-B14F-4D97-AF65-F5344CB8AC3E}">
        <p14:creationId xmlns:p14="http://schemas.microsoft.com/office/powerpoint/2010/main" val="1375467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为什么使用激活函数：</a:t>
            </a:r>
            <a:r>
              <a:rPr lang="zh-CN" altLang="en-US" sz="1200" b="0" i="0" kern="1200" dirty="0">
                <a:solidFill>
                  <a:schemeClr val="tx1"/>
                </a:solidFill>
                <a:effectLst/>
                <a:latin typeface="+mn-lt"/>
                <a:ea typeface="+mn-ea"/>
                <a:cs typeface="+mn-cs"/>
              </a:rPr>
              <a:t>增加非线性函数以增加表达能力。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注意，卷积是一个线性函数。</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72</a:t>
            </a:fld>
            <a:endParaRPr lang="zh-CN" altLang="en-US"/>
          </a:p>
        </p:txBody>
      </p:sp>
    </p:spTree>
    <p:extLst>
      <p:ext uri="{BB962C8B-B14F-4D97-AF65-F5344CB8AC3E}">
        <p14:creationId xmlns:p14="http://schemas.microsoft.com/office/powerpoint/2010/main" val="1278259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为什么池化：大幅度降低特征的数量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73</a:t>
            </a:fld>
            <a:endParaRPr lang="zh-CN" altLang="en-US"/>
          </a:p>
        </p:txBody>
      </p:sp>
    </p:spTree>
    <p:extLst>
      <p:ext uri="{BB962C8B-B14F-4D97-AF65-F5344CB8AC3E}">
        <p14:creationId xmlns:p14="http://schemas.microsoft.com/office/powerpoint/2010/main" val="96606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a:t>
            </a:r>
            <a:r>
              <a:rPr lang="zh-CN" altLang="en-US" dirty="0"/>
              <a:t>的超参数</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74</a:t>
            </a:fld>
            <a:endParaRPr lang="zh-CN" altLang="en-US"/>
          </a:p>
        </p:txBody>
      </p:sp>
    </p:spTree>
    <p:extLst>
      <p:ext uri="{BB962C8B-B14F-4D97-AF65-F5344CB8AC3E}">
        <p14:creationId xmlns:p14="http://schemas.microsoft.com/office/powerpoint/2010/main" val="42780032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卷积层：过滤器数量，过滤器大小，步长，</a:t>
            </a:r>
            <a:r>
              <a:rPr lang="en-US" altLang="zh-CN" dirty="0"/>
              <a:t>0</a:t>
            </a:r>
            <a:r>
              <a:rPr lang="zh-CN" altLang="en-US" dirty="0"/>
              <a:t>填充</a:t>
            </a:r>
            <a:endParaRPr lang="en-US" altLang="zh-CN" dirty="0"/>
          </a:p>
          <a:p>
            <a:r>
              <a:rPr lang="zh-CN" altLang="en-US" dirty="0"/>
              <a:t>池化层：最大</a:t>
            </a:r>
            <a:r>
              <a:rPr lang="en-US" altLang="zh-CN" dirty="0"/>
              <a:t>/</a:t>
            </a:r>
            <a:r>
              <a:rPr lang="zh-CN" altLang="en-US" dirty="0"/>
              <a:t>平均池化，池化窗口大小，步长</a:t>
            </a:r>
            <a:endParaRPr lang="en-US" altLang="zh-CN" dirty="0"/>
          </a:p>
          <a:p>
            <a:r>
              <a:rPr lang="zh-CN" altLang="en-US" dirty="0"/>
              <a:t>全连接层：全连接宽度</a:t>
            </a:r>
            <a:endParaRPr lang="en-US" altLang="zh-CN" dirty="0"/>
          </a:p>
          <a:p>
            <a:r>
              <a:rPr lang="zh-CN" altLang="en-US" dirty="0"/>
              <a:t>激活函数：</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75</a:t>
            </a:fld>
            <a:endParaRPr lang="zh-CN" altLang="en-US"/>
          </a:p>
        </p:txBody>
      </p:sp>
    </p:spTree>
    <p:extLst>
      <p:ext uri="{BB962C8B-B14F-4D97-AF65-F5344CB8AC3E}">
        <p14:creationId xmlns:p14="http://schemas.microsoft.com/office/powerpoint/2010/main" val="842952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损失函数：交叉熵</a:t>
            </a:r>
            <a:r>
              <a:rPr lang="en-US" altLang="zh-CN" dirty="0"/>
              <a:t>/</a:t>
            </a:r>
            <a:r>
              <a:rPr lang="zh-CN" altLang="en-US" dirty="0"/>
              <a:t>用于回归问题的</a:t>
            </a:r>
            <a:r>
              <a:rPr lang="en-US" altLang="zh-CN" dirty="0"/>
              <a:t>L1/L2</a:t>
            </a:r>
          </a:p>
          <a:p>
            <a:r>
              <a:rPr lang="zh-CN" altLang="en-US" dirty="0"/>
              <a:t>优化器：</a:t>
            </a:r>
            <a:r>
              <a:rPr lang="en-US" altLang="zh-CN" dirty="0"/>
              <a:t>SGD/</a:t>
            </a:r>
            <a:r>
              <a:rPr lang="zh-CN" altLang="en-US" dirty="0"/>
              <a:t>引入动量的</a:t>
            </a:r>
            <a:r>
              <a:rPr lang="en-US" altLang="zh-CN" dirty="0"/>
              <a:t>SGD/…</a:t>
            </a:r>
          </a:p>
          <a:p>
            <a:r>
              <a:rPr lang="zh-CN" altLang="en-US" dirty="0"/>
              <a:t>随机初始化方式</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76</a:t>
            </a:fld>
            <a:endParaRPr lang="zh-CN" altLang="en-US"/>
          </a:p>
        </p:txBody>
      </p:sp>
    </p:spTree>
    <p:extLst>
      <p:ext uri="{BB962C8B-B14F-4D97-AF65-F5344CB8AC3E}">
        <p14:creationId xmlns:p14="http://schemas.microsoft.com/office/powerpoint/2010/main" val="4135431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LeNet</a:t>
            </a:r>
            <a:r>
              <a:rPr lang="zh-CN" altLang="en-US" dirty="0"/>
              <a:t>结构</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77</a:t>
            </a:fld>
            <a:endParaRPr lang="zh-CN" altLang="en-US"/>
          </a:p>
        </p:txBody>
      </p:sp>
    </p:spTree>
    <p:extLst>
      <p:ext uri="{BB962C8B-B14F-4D97-AF65-F5344CB8AC3E}">
        <p14:creationId xmlns:p14="http://schemas.microsoft.com/office/powerpoint/2010/main" val="3026392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手写数字识别</a:t>
            </a:r>
          </a:p>
        </p:txBody>
      </p:sp>
      <p:sp>
        <p:nvSpPr>
          <p:cNvPr id="4" name="灯片编号占位符 3"/>
          <p:cNvSpPr>
            <a:spLocks noGrp="1"/>
          </p:cNvSpPr>
          <p:nvPr>
            <p:ph type="sldNum" sz="quarter" idx="5"/>
          </p:nvPr>
        </p:nvSpPr>
        <p:spPr/>
        <p:txBody>
          <a:bodyPr/>
          <a:lstStyle/>
          <a:p>
            <a:fld id="{07E45F8C-2550-472B-8872-EA6E7A35EDAF}" type="slidenum">
              <a:rPr lang="zh-CN" altLang="en-US" smtClean="0"/>
              <a:t>78</a:t>
            </a:fld>
            <a:endParaRPr lang="zh-CN" altLang="en-US"/>
          </a:p>
        </p:txBody>
      </p:sp>
    </p:spTree>
    <p:extLst>
      <p:ext uri="{BB962C8B-B14F-4D97-AF65-F5344CB8AC3E}">
        <p14:creationId xmlns:p14="http://schemas.microsoft.com/office/powerpoint/2010/main" val="2305168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MNIST</a:t>
            </a:r>
            <a:r>
              <a:rPr lang="zh-CN" altLang="en-US" dirty="0"/>
              <a:t>数据集</a:t>
            </a:r>
            <a:endParaRPr lang="en-US" altLang="zh-CN" dirty="0"/>
          </a:p>
          <a:p>
            <a:r>
              <a:rPr lang="zh-CN" altLang="en-US" dirty="0"/>
              <a:t>居中，缩放到相同大小</a:t>
            </a:r>
            <a:endParaRPr lang="en-US" altLang="zh-CN" dirty="0"/>
          </a:p>
          <a:p>
            <a:r>
              <a:rPr lang="en-US" altLang="zh-CN" dirty="0"/>
              <a:t>50000</a:t>
            </a:r>
            <a:r>
              <a:rPr lang="zh-CN" altLang="en-US" dirty="0"/>
              <a:t>训练数据</a:t>
            </a:r>
            <a:endParaRPr lang="en-US" altLang="zh-CN" dirty="0"/>
          </a:p>
          <a:p>
            <a:r>
              <a:rPr lang="en-US" altLang="zh-CN" dirty="0"/>
              <a:t>10000</a:t>
            </a:r>
            <a:r>
              <a:rPr lang="zh-CN" altLang="en-US" dirty="0"/>
              <a:t>测试数据</a:t>
            </a:r>
            <a:endParaRPr lang="en-US" altLang="zh-CN" dirty="0"/>
          </a:p>
          <a:p>
            <a:r>
              <a:rPr lang="en-US" altLang="zh-CN" dirty="0"/>
              <a:t>28*28</a:t>
            </a:r>
            <a:r>
              <a:rPr lang="zh-CN" altLang="en-US" dirty="0"/>
              <a:t>的图片</a:t>
            </a:r>
            <a:endParaRPr lang="en-US" altLang="zh-CN" dirty="0"/>
          </a:p>
          <a:p>
            <a:r>
              <a:rPr lang="en-US" altLang="zh-CN" dirty="0"/>
              <a:t>10</a:t>
            </a:r>
            <a:r>
              <a:rPr lang="zh-CN" altLang="en-US" dirty="0"/>
              <a:t>类</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7E45F8C-2550-472B-8872-EA6E7A35EDAF}" type="slidenum">
              <a:rPr lang="zh-CN" altLang="en-US" smtClean="0"/>
              <a:t>79</a:t>
            </a:fld>
            <a:endParaRPr lang="zh-CN" altLang="en-US"/>
          </a:p>
        </p:txBody>
      </p:sp>
    </p:spTree>
    <p:extLst>
      <p:ext uri="{BB962C8B-B14F-4D97-AF65-F5344CB8AC3E}">
        <p14:creationId xmlns:p14="http://schemas.microsoft.com/office/powerpoint/2010/main" val="118032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6</a:t>
            </a:fld>
            <a:endParaRPr kumimoji="1" lang="zh-CN" altLang="en-US"/>
          </a:p>
        </p:txBody>
      </p:sp>
    </p:spTree>
    <p:extLst>
      <p:ext uri="{BB962C8B-B14F-4D97-AF65-F5344CB8AC3E}">
        <p14:creationId xmlns:p14="http://schemas.microsoft.com/office/powerpoint/2010/main" val="3704818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对包含猫的图片和包含狗的图片进行分类</a:t>
            </a:r>
            <a:endParaRPr kumimoji="1" lang="en-US" altLang="zh-CN" dirty="0"/>
          </a:p>
          <a:p>
            <a:endParaRPr kumimoji="1" lang="en-US" altLang="zh-CN" dirty="0"/>
          </a:p>
          <a:p>
            <a:r>
              <a:rPr kumimoji="1" lang="zh-CN" altLang="en-US" dirty="0"/>
              <a:t>使用一个好的相机，得到的</a:t>
            </a:r>
            <a:r>
              <a:rPr kumimoji="1" lang="en-US" altLang="zh-CN" dirty="0"/>
              <a:t>RGB</a:t>
            </a:r>
            <a:r>
              <a:rPr kumimoji="1" lang="zh-CN" altLang="en-US" dirty="0"/>
              <a:t>图片有</a:t>
            </a:r>
            <a:r>
              <a:rPr kumimoji="1" lang="en-US" altLang="zh-CN" dirty="0"/>
              <a:t>36M</a:t>
            </a:r>
            <a:r>
              <a:rPr kumimoji="1" lang="zh-CN" altLang="en-US" dirty="0"/>
              <a:t>像素</a:t>
            </a:r>
            <a:endParaRPr kumimoji="1" lang="en-US" altLang="zh-CN" dirty="0"/>
          </a:p>
          <a:p>
            <a:r>
              <a:rPr kumimoji="1" lang="zh-CN" altLang="en-US" dirty="0"/>
              <a:t>如果用</a:t>
            </a:r>
            <a:r>
              <a:rPr kumimoji="1" lang="en-US" altLang="zh-CN" dirty="0"/>
              <a:t>MLP</a:t>
            </a:r>
            <a:r>
              <a:rPr kumimoji="1" lang="zh-CN" altLang="en-US" dirty="0" smtClean="0"/>
              <a:t>模型</a:t>
            </a:r>
            <a:r>
              <a:rPr kumimoji="1" lang="en-US" altLang="zh-CN" dirty="0" smtClean="0"/>
              <a:t>(</a:t>
            </a:r>
            <a:r>
              <a:rPr kumimoji="1" lang="zh-CN" altLang="en-US" dirty="0" smtClean="0"/>
              <a:t>多层感知器</a:t>
            </a:r>
            <a:r>
              <a:rPr kumimoji="1" lang="en-US" altLang="zh-CN" dirty="0" smtClean="0"/>
              <a:t>)</a:t>
            </a:r>
            <a:r>
              <a:rPr kumimoji="1" lang="zh-CN" altLang="en-US" dirty="0" smtClean="0"/>
              <a:t>进行</a:t>
            </a:r>
            <a:r>
              <a:rPr kumimoji="1" lang="zh-CN" altLang="en-US" dirty="0"/>
              <a:t>识别，只包含一个具有</a:t>
            </a:r>
            <a:r>
              <a:rPr kumimoji="1" lang="en-US" altLang="zh-CN" dirty="0"/>
              <a:t>100</a:t>
            </a:r>
            <a:r>
              <a:rPr kumimoji="1" lang="zh-CN" altLang="en-US" dirty="0"/>
              <a:t>个隐藏结点单隐藏层的</a:t>
            </a:r>
            <a:r>
              <a:rPr kumimoji="1" lang="en-US" altLang="zh-CN" dirty="0"/>
              <a:t>MLP</a:t>
            </a:r>
            <a:r>
              <a:rPr kumimoji="1" lang="zh-CN" altLang="en-US" dirty="0"/>
              <a:t>模型含有的参数大小是</a:t>
            </a:r>
            <a:r>
              <a:rPr kumimoji="1" lang="en-US" altLang="zh-CN" dirty="0"/>
              <a:t>36</a:t>
            </a:r>
            <a:r>
              <a:rPr kumimoji="1" lang="zh-CN" altLang="en-US" dirty="0"/>
              <a:t>亿</a:t>
            </a:r>
            <a:r>
              <a:rPr kumimoji="1" lang="zh-CN" altLang="en-US" dirty="0" smtClean="0"/>
              <a:t>。</a:t>
            </a:r>
            <a:endParaRPr kumimoji="1" lang="en-US" altLang="zh-CN" dirty="0" smtClean="0"/>
          </a:p>
          <a:p>
            <a:r>
              <a:rPr kumimoji="1" lang="zh-CN" altLang="en-US" dirty="0" smtClean="0"/>
              <a:t>超过地球上的猫狗数量（</a:t>
            </a:r>
            <a:r>
              <a:rPr kumimoji="1" lang="en-US" altLang="zh-CN" dirty="0" smtClean="0"/>
              <a:t>9</a:t>
            </a:r>
            <a:r>
              <a:rPr kumimoji="1" lang="zh-CN" altLang="en-US" dirty="0" smtClean="0"/>
              <a:t>亿只狗</a:t>
            </a:r>
            <a:r>
              <a:rPr kumimoji="1" lang="en-US" altLang="zh-CN" dirty="0" smtClean="0"/>
              <a:t>+6</a:t>
            </a:r>
            <a:r>
              <a:rPr kumimoji="1" lang="zh-CN" altLang="en-US" dirty="0" smtClean="0"/>
              <a:t>亿只猫）</a:t>
            </a:r>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7</a:t>
            </a:fld>
            <a:endParaRPr kumimoji="1" lang="zh-CN" altLang="en-US"/>
          </a:p>
        </p:txBody>
      </p:sp>
    </p:spTree>
    <p:extLst>
      <p:ext uri="{BB962C8B-B14F-4D97-AF65-F5344CB8AC3E}">
        <p14:creationId xmlns:p14="http://schemas.microsoft.com/office/powerpoint/2010/main" val="261883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36M</a:t>
            </a:r>
            <a:r>
              <a:rPr kumimoji="1" lang="zh-CN" altLang="en-US" dirty="0"/>
              <a:t> * </a:t>
            </a:r>
            <a:r>
              <a:rPr kumimoji="1" lang="en-US" altLang="zh-CN" dirty="0"/>
              <a:t>100</a:t>
            </a:r>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8</a:t>
            </a:fld>
            <a:endParaRPr kumimoji="1" lang="zh-CN" altLang="en-US"/>
          </a:p>
        </p:txBody>
      </p:sp>
    </p:spTree>
    <p:extLst>
      <p:ext uri="{BB962C8B-B14F-4D97-AF65-F5344CB8AC3E}">
        <p14:creationId xmlns:p14="http://schemas.microsoft.com/office/powerpoint/2010/main" val="233529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kern="1200" dirty="0" err="1">
                <a:solidFill>
                  <a:schemeClr val="tx1"/>
                </a:solidFill>
                <a:effectLst/>
                <a:latin typeface="+mn-lt"/>
                <a:ea typeface="+mn-ea"/>
                <a:cs typeface="+mn-cs"/>
              </a:rPr>
              <a:t>cnn</a:t>
            </a:r>
            <a:r>
              <a:rPr kumimoji="1" lang="zh-CN" altLang="en-US" sz="1200" b="0" i="0" kern="1200" dirty="0">
                <a:solidFill>
                  <a:schemeClr val="tx1"/>
                </a:solidFill>
                <a:effectLst/>
                <a:latin typeface="+mn-lt"/>
                <a:ea typeface="+mn-ea"/>
                <a:cs typeface="+mn-cs"/>
              </a:rPr>
              <a:t>的</a:t>
            </a:r>
            <a:r>
              <a:rPr kumimoji="1" lang="zh-CN" altLang="en-US" sz="1200" dirty="0"/>
              <a:t>局部区域连接、权重共享和</a:t>
            </a:r>
            <a:r>
              <a:rPr kumimoji="1" lang="zh-CN" altLang="en-US" dirty="0"/>
              <a:t>下采样</a:t>
            </a:r>
            <a:r>
              <a:rPr kumimoji="1" lang="zh-CN" altLang="en-US" sz="1200" b="0" i="0" kern="1200" dirty="0">
                <a:solidFill>
                  <a:schemeClr val="tx1"/>
                </a:solidFill>
                <a:effectLst/>
                <a:latin typeface="+mn-lt"/>
                <a:ea typeface="+mn-ea"/>
                <a:cs typeface="+mn-cs"/>
              </a:rPr>
              <a:t>三大结构特性使得它</a:t>
            </a:r>
            <a:r>
              <a:rPr lang="zh-CN" altLang="en-US" sz="1200" b="0" i="0" kern="1200" dirty="0">
                <a:solidFill>
                  <a:schemeClr val="tx1"/>
                </a:solidFill>
                <a:effectLst/>
                <a:latin typeface="+mn-lt"/>
                <a:ea typeface="+mn-ea"/>
                <a:cs typeface="+mn-cs"/>
              </a:rPr>
              <a:t>在图像识别领域表现出色。</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在图像识别过程中，一些需要识别出来的图案比整个图片要小很多。对于这种图案，神经元不需要输入整个图片的信息，只输入局部信息就可以识别出来。</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比如我们要识别的鸟嘴巴只占了整个图片的很小一部分，那么我们不需要输入整个图片的信息，只需将鸟嘴巴这一小部分图案输入到感知机算法中就可以得到一个“鸟嘴”识别器。</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在</a:t>
            </a:r>
            <a:r>
              <a:rPr kumimoji="1" lang="en-US" altLang="zh-CN" sz="1200" dirty="0" err="1"/>
              <a:t>cnn</a:t>
            </a:r>
            <a:r>
              <a:rPr kumimoji="1" lang="zh-CN" altLang="en-US" sz="1200" dirty="0"/>
              <a:t>的结构中，</a:t>
            </a:r>
            <a:r>
              <a:rPr kumimoji="1" lang="en-US" altLang="zh-CN" sz="1200" dirty="0" err="1"/>
              <a:t>cnn</a:t>
            </a:r>
            <a:r>
              <a:rPr kumimoji="1" lang="zh-CN" altLang="en-US" sz="1200" dirty="0"/>
              <a:t>的局部区域连接特点与图像识别中的这一性质相符合。</a:t>
            </a:r>
            <a:r>
              <a:rPr kumimoji="1" lang="en-US" altLang="zh-CN" sz="1200" dirty="0" err="1"/>
              <a:t>cnn</a:t>
            </a:r>
            <a:r>
              <a:rPr kumimoji="1" lang="zh-CN" altLang="en-US" sz="1200" dirty="0"/>
              <a:t>中每一个卷积核都有一个局部感受野来获取图像的区域特征，因此可以用更少的参数将局部特征识别器与较小的区域连接起来。</a:t>
            </a:r>
            <a:endParaRPr kumimoji="1" lang="zh-CN" altLang="en-US" dirty="0"/>
          </a:p>
        </p:txBody>
      </p:sp>
      <p:sp>
        <p:nvSpPr>
          <p:cNvPr id="4" name="灯片编号占位符 3"/>
          <p:cNvSpPr>
            <a:spLocks noGrp="1"/>
          </p:cNvSpPr>
          <p:nvPr>
            <p:ph type="sldNum" sz="quarter" idx="5"/>
          </p:nvPr>
        </p:nvSpPr>
        <p:spPr/>
        <p:txBody>
          <a:bodyPr/>
          <a:lstStyle/>
          <a:p>
            <a:fld id="{DBAB275F-3BA0-F641-8E48-0F03DF927154}" type="slidenum">
              <a:rPr kumimoji="1" lang="zh-CN" altLang="en-US" smtClean="0"/>
              <a:t>9</a:t>
            </a:fld>
            <a:endParaRPr kumimoji="1" lang="zh-CN" altLang="en-US"/>
          </a:p>
        </p:txBody>
      </p:sp>
    </p:spTree>
    <p:extLst>
      <p:ext uri="{BB962C8B-B14F-4D97-AF65-F5344CB8AC3E}">
        <p14:creationId xmlns:p14="http://schemas.microsoft.com/office/powerpoint/2010/main" val="7917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CFA2-D5BB-4B60-9B99-393192DF28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BEB1AC-FB07-4D5C-BE98-7864EA52B2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EE5620-88B0-44A1-BAC8-4A1B43A60FBF}"/>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5" name="Footer Placeholder 4">
            <a:extLst>
              <a:ext uri="{FF2B5EF4-FFF2-40B4-BE49-F238E27FC236}">
                <a16:creationId xmlns:a16="http://schemas.microsoft.com/office/drawing/2014/main" id="{6AA8465E-501C-49A7-B6C5-923228129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C77E9-BFE7-44AC-9220-62155779731A}"/>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329621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C8A5-BAF8-41C5-90C1-E9F3A3D02A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D661-227D-4863-A861-96921AB1D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85711-AC37-4DE4-805B-69B7C3128A91}"/>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5" name="Footer Placeholder 4">
            <a:extLst>
              <a:ext uri="{FF2B5EF4-FFF2-40B4-BE49-F238E27FC236}">
                <a16:creationId xmlns:a16="http://schemas.microsoft.com/office/drawing/2014/main" id="{5D808A39-1E11-4AC4-A5DA-A44F7EC83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08E3C-B815-4EAF-9452-389100A8D00B}"/>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249667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0E93EC-BD74-44DF-9137-28E3C1A1D0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D1EFFB-337F-4AE0-A34D-F094D2D0C3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1CBD9-D315-4AC7-9E08-ECAA6F82F471}"/>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5" name="Footer Placeholder 4">
            <a:extLst>
              <a:ext uri="{FF2B5EF4-FFF2-40B4-BE49-F238E27FC236}">
                <a16:creationId xmlns:a16="http://schemas.microsoft.com/office/drawing/2014/main" id="{10B275DA-B4F6-49BB-8E33-43DD2FBA2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C4C5B-ECE6-4F74-9FCA-A9E1BC5821C1}"/>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155321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2335A-1EFB-41F8-894A-79D5F728D2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C9DEB-D259-43D6-8493-6B68FF6559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C33B3-0EC9-4D95-9600-49D4CFD0A01E}"/>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5" name="Footer Placeholder 4">
            <a:extLst>
              <a:ext uri="{FF2B5EF4-FFF2-40B4-BE49-F238E27FC236}">
                <a16:creationId xmlns:a16="http://schemas.microsoft.com/office/drawing/2014/main" id="{08C5A3C1-11FF-4D27-9BCF-AC8C96034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A015E-33A2-438E-8438-4BAD83DED0EF}"/>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3427025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0401-2CC0-4020-8AE8-6DEB8FDC1B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858B87-FDE4-443E-BE8E-F408E4EE90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1E49CD-1362-418A-ACA0-F12837C43F5C}"/>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5" name="Footer Placeholder 4">
            <a:extLst>
              <a:ext uri="{FF2B5EF4-FFF2-40B4-BE49-F238E27FC236}">
                <a16:creationId xmlns:a16="http://schemas.microsoft.com/office/drawing/2014/main" id="{0E485379-D8DC-47A7-AA30-790F04218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60AA9-2AC7-42BA-A19D-CFD3E0847D9A}"/>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1023691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99B83-2F89-487F-A4AA-A515A4F6B1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B57A7-674C-4CCC-BE84-38728FC799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979F5C-A7EF-4EA7-8119-9E9C925C28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B8C826-DD0C-47D5-9599-BCE72BDD95FD}"/>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6" name="Footer Placeholder 5">
            <a:extLst>
              <a:ext uri="{FF2B5EF4-FFF2-40B4-BE49-F238E27FC236}">
                <a16:creationId xmlns:a16="http://schemas.microsoft.com/office/drawing/2014/main" id="{BEE4F97F-9710-48D6-99D4-2CA70C94C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E9AC78-3DB2-4BDE-8CC3-DE16EA6DE32E}"/>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2669559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2284-9F30-4738-B827-532996331C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1DF15D-A771-49CE-A63F-584E16474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CF0CCA-36F0-4A4A-9721-BA594FCE95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FE979E-76A1-4287-88E9-62C0909108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88C27-A0CD-4B7A-8A4B-1C3530AB02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F0D4D6-49E0-40DE-B451-1E0BF7AB572C}"/>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8" name="Footer Placeholder 7">
            <a:extLst>
              <a:ext uri="{FF2B5EF4-FFF2-40B4-BE49-F238E27FC236}">
                <a16:creationId xmlns:a16="http://schemas.microsoft.com/office/drawing/2014/main" id="{44C552DE-F3D7-45E1-96F7-506184F15B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3368A-EAD7-4553-BDD5-721D9684D8A5}"/>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166698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4C9-9E46-4B20-9D9C-C629F3308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6AC6FA-BF7D-4826-A095-BBD683CC59B1}"/>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4" name="Footer Placeholder 3">
            <a:extLst>
              <a:ext uri="{FF2B5EF4-FFF2-40B4-BE49-F238E27FC236}">
                <a16:creationId xmlns:a16="http://schemas.microsoft.com/office/drawing/2014/main" id="{5835E096-763D-4D45-9C20-DEB6E54C56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EBAAE-2C85-48A3-B19D-650AB4AFD97E}"/>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79388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85621D-4232-41B7-BA4D-74CD54518E7E}"/>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3" name="Footer Placeholder 2">
            <a:extLst>
              <a:ext uri="{FF2B5EF4-FFF2-40B4-BE49-F238E27FC236}">
                <a16:creationId xmlns:a16="http://schemas.microsoft.com/office/drawing/2014/main" id="{0E1252AA-D4F3-4E6C-840B-23A24F4931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48924E-E489-4AFB-8852-5EF95B2A4D8E}"/>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61042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A3A5-1FE8-471C-951D-F6C8D5190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C3FF6E-78AB-4EA1-A7DF-C312DFD60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CC6AD3-FDCF-4DA9-A9B5-DB27104246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1FBEE-4B69-4509-A77E-DD6AD0160659}"/>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6" name="Footer Placeholder 5">
            <a:extLst>
              <a:ext uri="{FF2B5EF4-FFF2-40B4-BE49-F238E27FC236}">
                <a16:creationId xmlns:a16="http://schemas.microsoft.com/office/drawing/2014/main" id="{E1B02707-4EA2-4432-B2A1-FE10DE6F2C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BBAEF-9F3B-465E-A2E1-11969B93A6A2}"/>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30120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DF84-09CC-4B46-A7C6-6BDA7B7459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F5DBD-8D11-4567-88BC-F3EAF0921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5E861-8743-4ECF-A210-6682C2E14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8B3FA-EAA0-4237-BAE3-54F7F426899F}"/>
              </a:ext>
            </a:extLst>
          </p:cNvPr>
          <p:cNvSpPr>
            <a:spLocks noGrp="1"/>
          </p:cNvSpPr>
          <p:nvPr>
            <p:ph type="dt" sz="half" idx="10"/>
          </p:nvPr>
        </p:nvSpPr>
        <p:spPr/>
        <p:txBody>
          <a:bodyPr/>
          <a:lstStyle/>
          <a:p>
            <a:fld id="{1456B739-FC38-4DC0-B513-384AE7207954}" type="datetimeFigureOut">
              <a:rPr lang="en-US" smtClean="0"/>
              <a:t>10/11/2021</a:t>
            </a:fld>
            <a:endParaRPr lang="en-US"/>
          </a:p>
        </p:txBody>
      </p:sp>
      <p:sp>
        <p:nvSpPr>
          <p:cNvPr id="6" name="Footer Placeholder 5">
            <a:extLst>
              <a:ext uri="{FF2B5EF4-FFF2-40B4-BE49-F238E27FC236}">
                <a16:creationId xmlns:a16="http://schemas.microsoft.com/office/drawing/2014/main" id="{9F18E33B-7CAC-4387-997A-67EF847680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EB339-7559-46EB-B1C0-85E2C2B67EE9}"/>
              </a:ext>
            </a:extLst>
          </p:cNvPr>
          <p:cNvSpPr>
            <a:spLocks noGrp="1"/>
          </p:cNvSpPr>
          <p:nvPr>
            <p:ph type="sldNum" sz="quarter" idx="12"/>
          </p:nvPr>
        </p:nvSpPr>
        <p:spPr/>
        <p:txBody>
          <a:bodyPr/>
          <a:lstStyle/>
          <a:p>
            <a:fld id="{7D377C52-0A96-4AC4-9D79-8C60A68C96BC}" type="slidenum">
              <a:rPr lang="en-US" smtClean="0"/>
              <a:t>‹#›</a:t>
            </a:fld>
            <a:endParaRPr lang="en-US"/>
          </a:p>
        </p:txBody>
      </p:sp>
    </p:spTree>
    <p:extLst>
      <p:ext uri="{BB962C8B-B14F-4D97-AF65-F5344CB8AC3E}">
        <p14:creationId xmlns:p14="http://schemas.microsoft.com/office/powerpoint/2010/main" val="1017346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62B3C4-D817-4F4F-81CC-4F662A0C6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7A9D96-1734-45CD-B287-72947ABA85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F0D56-DE0D-4247-8F5A-6463A3E7B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6B739-FC38-4DC0-B513-384AE7207954}" type="datetimeFigureOut">
              <a:rPr lang="en-US" smtClean="0"/>
              <a:t>10/11/2021</a:t>
            </a:fld>
            <a:endParaRPr lang="en-US"/>
          </a:p>
        </p:txBody>
      </p:sp>
      <p:sp>
        <p:nvSpPr>
          <p:cNvPr id="5" name="Footer Placeholder 4">
            <a:extLst>
              <a:ext uri="{FF2B5EF4-FFF2-40B4-BE49-F238E27FC236}">
                <a16:creationId xmlns:a16="http://schemas.microsoft.com/office/drawing/2014/main" id="{757CEF64-ADFD-4CE1-BE27-A44BF360E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0D777E-3027-4606-979D-741E9C0FF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77C52-0A96-4AC4-9D79-8C60A68C96BC}" type="slidenum">
              <a:rPr lang="en-US" smtClean="0"/>
              <a:t>‹#›</a:t>
            </a:fld>
            <a:endParaRPr lang="en-US"/>
          </a:p>
        </p:txBody>
      </p:sp>
    </p:spTree>
    <p:extLst>
      <p:ext uri="{BB962C8B-B14F-4D97-AF65-F5344CB8AC3E}">
        <p14:creationId xmlns:p14="http://schemas.microsoft.com/office/powerpoint/2010/main" val="2868059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ngshusen.github.io/teaching/CS583A20Spring/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9.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gif"/></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t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hyperlink" Target="https://poloclub.github.io/cnn-explainer/?utm_source=pocket_mylist"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t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80.t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vdumoulin/conv_arithmetic"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9913-0F01-46F0-B440-12D3BE439AAC}"/>
              </a:ext>
            </a:extLst>
          </p:cNvPr>
          <p:cNvSpPr>
            <a:spLocks noGrp="1"/>
          </p:cNvSpPr>
          <p:nvPr>
            <p:ph type="ctrTitle"/>
          </p:nvPr>
        </p:nvSpPr>
        <p:spPr/>
        <p:txBody>
          <a:bodyPr>
            <a:normAutofit/>
          </a:bodyPr>
          <a:lstStyle/>
          <a:p>
            <a:r>
              <a:rPr lang="en-US" sz="5400" dirty="0"/>
              <a:t>Convolutional Neural Network</a:t>
            </a:r>
          </a:p>
        </p:txBody>
      </p:sp>
      <p:sp>
        <p:nvSpPr>
          <p:cNvPr id="3" name="Subtitle 2">
            <a:extLst>
              <a:ext uri="{FF2B5EF4-FFF2-40B4-BE49-F238E27FC236}">
                <a16:creationId xmlns:a16="http://schemas.microsoft.com/office/drawing/2014/main" id="{88F40C1C-DDD1-4003-9A00-19F1BBA6CF56}"/>
              </a:ext>
            </a:extLst>
          </p:cNvPr>
          <p:cNvSpPr>
            <a:spLocks noGrp="1"/>
          </p:cNvSpPr>
          <p:nvPr>
            <p:ph type="subTitle" idx="1"/>
          </p:nvPr>
        </p:nvSpPr>
        <p:spPr>
          <a:xfrm>
            <a:off x="1524000" y="4750904"/>
            <a:ext cx="9144000" cy="506896"/>
          </a:xfrm>
        </p:spPr>
        <p:txBody>
          <a:bodyPr>
            <a:normAutofit fontScale="92500"/>
          </a:bodyPr>
          <a:lstStyle/>
          <a:p>
            <a:r>
              <a:rPr lang="en-US" altLang="zh-CN" dirty="0"/>
              <a:t>Slides from </a:t>
            </a:r>
            <a:r>
              <a:rPr lang="en-US" dirty="0">
                <a:hlinkClick r:id="rId3"/>
              </a:rPr>
              <a:t>http://wangshusen.github.io/teaching/CS583A20Spring/index.html</a:t>
            </a:r>
            <a:endParaRPr lang="en-US" dirty="0"/>
          </a:p>
        </p:txBody>
      </p:sp>
    </p:spTree>
    <p:extLst>
      <p:ext uri="{BB962C8B-B14F-4D97-AF65-F5344CB8AC3E}">
        <p14:creationId xmlns:p14="http://schemas.microsoft.com/office/powerpoint/2010/main" val="96607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E132-0FED-4A63-9DD3-BC9755C8DD7A}"/>
              </a:ext>
            </a:extLst>
          </p:cNvPr>
          <p:cNvSpPr>
            <a:spLocks noGrp="1"/>
          </p:cNvSpPr>
          <p:nvPr>
            <p:ph type="title"/>
          </p:nvPr>
        </p:nvSpPr>
        <p:spPr/>
        <p:txBody>
          <a:bodyPr/>
          <a:lstStyle/>
          <a:p>
            <a:r>
              <a:rPr lang="en-US" altLang="zh-TW" dirty="0"/>
              <a:t>Why CNN for Image</a:t>
            </a:r>
            <a:endParaRPr lang="en-US" dirty="0"/>
          </a:p>
        </p:txBody>
      </p:sp>
      <p:sp>
        <p:nvSpPr>
          <p:cNvPr id="3" name="Content Placeholder 2">
            <a:extLst>
              <a:ext uri="{FF2B5EF4-FFF2-40B4-BE49-F238E27FC236}">
                <a16:creationId xmlns:a16="http://schemas.microsoft.com/office/drawing/2014/main" id="{CBED3019-6A2B-4D47-B136-B8D7E683E8D1}"/>
              </a:ext>
            </a:extLst>
          </p:cNvPr>
          <p:cNvSpPr>
            <a:spLocks noGrp="1"/>
          </p:cNvSpPr>
          <p:nvPr>
            <p:ph idx="1"/>
          </p:nvPr>
        </p:nvSpPr>
        <p:spPr/>
        <p:txBody>
          <a:bodyPr/>
          <a:lstStyle/>
          <a:p>
            <a:r>
              <a:rPr lang="en-US" altLang="zh-TW" dirty="0"/>
              <a:t>The same patterns appear in different regions.</a:t>
            </a:r>
            <a:endParaRPr lang="zh-TW" altLang="en-US" dirty="0"/>
          </a:p>
          <a:p>
            <a:endParaRPr lang="en-US" dirty="0"/>
          </a:p>
        </p:txBody>
      </p:sp>
      <p:pic>
        <p:nvPicPr>
          <p:cNvPr id="4" name="Picture 4" descr="http://all4desktop.com/data_images/original/4244361-bird.jpg">
            <a:extLst>
              <a:ext uri="{FF2B5EF4-FFF2-40B4-BE49-F238E27FC236}">
                <a16:creationId xmlns:a16="http://schemas.microsoft.com/office/drawing/2014/main" id="{456EEF82-3405-4A25-AE4A-006E951132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060" y="4504511"/>
            <a:ext cx="2485663" cy="1792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load.wikimedia.org/wikipedia/commons/5/5e/Silverbird_in_Murchison_Falls_National_Park,_Uganda.JPG">
            <a:extLst>
              <a:ext uri="{FF2B5EF4-FFF2-40B4-BE49-F238E27FC236}">
                <a16:creationId xmlns:a16="http://schemas.microsoft.com/office/drawing/2014/main" id="{33D714F3-21F4-44AA-A2FA-28E66888A8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060" y="2606049"/>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8">
            <a:extLst>
              <a:ext uri="{FF2B5EF4-FFF2-40B4-BE49-F238E27FC236}">
                <a16:creationId xmlns:a16="http://schemas.microsoft.com/office/drawing/2014/main" id="{C9B00387-1969-4F30-B6B7-112648EA0A23}"/>
              </a:ext>
            </a:extLst>
          </p:cNvPr>
          <p:cNvPicPr>
            <a:picLocks noChangeAspect="1"/>
          </p:cNvPicPr>
          <p:nvPr/>
        </p:nvPicPr>
        <p:blipFill>
          <a:blip r:embed="rId5"/>
          <a:stretch>
            <a:fillRect/>
          </a:stretch>
        </p:blipFill>
        <p:spPr>
          <a:xfrm>
            <a:off x="4169887" y="2895420"/>
            <a:ext cx="2151234" cy="1279848"/>
          </a:xfrm>
          <a:prstGeom prst="rect">
            <a:avLst/>
          </a:prstGeom>
        </p:spPr>
      </p:pic>
      <p:sp>
        <p:nvSpPr>
          <p:cNvPr id="7" name="雲朵形圖說文字 9">
            <a:extLst>
              <a:ext uri="{FF2B5EF4-FFF2-40B4-BE49-F238E27FC236}">
                <a16:creationId xmlns:a16="http://schemas.microsoft.com/office/drawing/2014/main" id="{81951013-B32E-4427-A85D-CED93971AC6B}"/>
              </a:ext>
            </a:extLst>
          </p:cNvPr>
          <p:cNvSpPr/>
          <p:nvPr/>
        </p:nvSpPr>
        <p:spPr>
          <a:xfrm>
            <a:off x="5499376" y="2453233"/>
            <a:ext cx="3303662" cy="951706"/>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“upper-left beak”</a:t>
            </a:r>
            <a:r>
              <a:rPr lang="zh-TW" altLang="en-US" sz="2400" dirty="0"/>
              <a:t> </a:t>
            </a:r>
            <a:r>
              <a:rPr lang="en-US" altLang="zh-TW" sz="2400" dirty="0"/>
              <a:t>detector</a:t>
            </a:r>
            <a:endParaRPr lang="zh-TW" altLang="en-US" sz="2400" dirty="0"/>
          </a:p>
        </p:txBody>
      </p:sp>
      <p:sp>
        <p:nvSpPr>
          <p:cNvPr id="8" name="矩形 11">
            <a:extLst>
              <a:ext uri="{FF2B5EF4-FFF2-40B4-BE49-F238E27FC236}">
                <a16:creationId xmlns:a16="http://schemas.microsoft.com/office/drawing/2014/main" id="{91A5F0BE-BA43-496E-9839-454D2D504D2D}"/>
              </a:ext>
            </a:extLst>
          </p:cNvPr>
          <p:cNvSpPr/>
          <p:nvPr/>
        </p:nvSpPr>
        <p:spPr>
          <a:xfrm>
            <a:off x="1713121" y="2655977"/>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12">
            <a:extLst>
              <a:ext uri="{FF2B5EF4-FFF2-40B4-BE49-F238E27FC236}">
                <a16:creationId xmlns:a16="http://schemas.microsoft.com/office/drawing/2014/main" id="{CC4F262C-F8CF-4E36-B30E-3A4112E07639}"/>
              </a:ext>
            </a:extLst>
          </p:cNvPr>
          <p:cNvSpPr/>
          <p:nvPr/>
        </p:nvSpPr>
        <p:spPr>
          <a:xfrm>
            <a:off x="2227925" y="5021376"/>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4">
            <a:extLst>
              <a:ext uri="{FF2B5EF4-FFF2-40B4-BE49-F238E27FC236}">
                <a16:creationId xmlns:a16="http://schemas.microsoft.com/office/drawing/2014/main" id="{CCD1497D-D106-41FD-8BBB-94DEF9584C53}"/>
              </a:ext>
            </a:extLst>
          </p:cNvPr>
          <p:cNvPicPr>
            <a:picLocks noChangeAspect="1"/>
          </p:cNvPicPr>
          <p:nvPr/>
        </p:nvPicPr>
        <p:blipFill>
          <a:blip r:embed="rId6"/>
          <a:stretch>
            <a:fillRect/>
          </a:stretch>
        </p:blipFill>
        <p:spPr>
          <a:xfrm>
            <a:off x="4097742" y="4680498"/>
            <a:ext cx="2295525" cy="1590675"/>
          </a:xfrm>
          <a:prstGeom prst="rect">
            <a:avLst/>
          </a:prstGeom>
        </p:spPr>
      </p:pic>
      <p:sp>
        <p:nvSpPr>
          <p:cNvPr id="11" name="雲朵形圖說文字 30">
            <a:extLst>
              <a:ext uri="{FF2B5EF4-FFF2-40B4-BE49-F238E27FC236}">
                <a16:creationId xmlns:a16="http://schemas.microsoft.com/office/drawing/2014/main" id="{5CDA4531-BC3F-4584-8F1A-646DBE5C4370}"/>
              </a:ext>
            </a:extLst>
          </p:cNvPr>
          <p:cNvSpPr/>
          <p:nvPr/>
        </p:nvSpPr>
        <p:spPr>
          <a:xfrm>
            <a:off x="5499376" y="5541169"/>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“middle beak”</a:t>
            </a:r>
            <a:r>
              <a:rPr lang="zh-TW" altLang="en-US" sz="2400" dirty="0"/>
              <a:t> </a:t>
            </a:r>
            <a:r>
              <a:rPr lang="en-US" altLang="zh-TW" sz="2400" dirty="0"/>
              <a:t>detector</a:t>
            </a:r>
            <a:endParaRPr lang="zh-TW" altLang="en-US" sz="2400" dirty="0"/>
          </a:p>
        </p:txBody>
      </p:sp>
      <p:sp>
        <p:nvSpPr>
          <p:cNvPr id="12" name="矩形 5">
            <a:extLst>
              <a:ext uri="{FF2B5EF4-FFF2-40B4-BE49-F238E27FC236}">
                <a16:creationId xmlns:a16="http://schemas.microsoft.com/office/drawing/2014/main" id="{C9F48021-3CF7-4393-8A74-F048CB069FDA}"/>
              </a:ext>
            </a:extLst>
          </p:cNvPr>
          <p:cNvSpPr/>
          <p:nvPr/>
        </p:nvSpPr>
        <p:spPr>
          <a:xfrm>
            <a:off x="5972440" y="4305821"/>
            <a:ext cx="3257320" cy="830997"/>
          </a:xfrm>
          <a:prstGeom prst="rect">
            <a:avLst/>
          </a:prstGeom>
        </p:spPr>
        <p:txBody>
          <a:bodyPr wrap="square">
            <a:spAutoFit/>
          </a:bodyPr>
          <a:lstStyle/>
          <a:p>
            <a:r>
              <a:rPr lang="en-US" altLang="zh-TW" sz="2400" dirty="0"/>
              <a:t>They can use the same set of parameters.</a:t>
            </a:r>
            <a:endParaRPr lang="zh-TW" altLang="en-US" sz="2400" dirty="0"/>
          </a:p>
        </p:txBody>
      </p:sp>
      <p:sp>
        <p:nvSpPr>
          <p:cNvPr id="13" name="矩形 33">
            <a:extLst>
              <a:ext uri="{FF2B5EF4-FFF2-40B4-BE49-F238E27FC236}">
                <a16:creationId xmlns:a16="http://schemas.microsoft.com/office/drawing/2014/main" id="{9E138CC1-4F0B-450B-91F7-78110DB6F7D9}"/>
              </a:ext>
            </a:extLst>
          </p:cNvPr>
          <p:cNvSpPr/>
          <p:nvPr/>
        </p:nvSpPr>
        <p:spPr>
          <a:xfrm>
            <a:off x="4925790" y="3904997"/>
            <a:ext cx="3382401" cy="461665"/>
          </a:xfrm>
          <a:prstGeom prst="rect">
            <a:avLst/>
          </a:prstGeom>
        </p:spPr>
        <p:txBody>
          <a:bodyPr wrap="none">
            <a:spAutoFit/>
          </a:bodyPr>
          <a:lstStyle/>
          <a:p>
            <a:r>
              <a:rPr lang="en-US" altLang="zh-TW" sz="2400" dirty="0"/>
              <a:t>Do almost the same thing</a:t>
            </a:r>
            <a:endParaRPr lang="zh-TW" altLang="en-US" sz="2400" dirty="0"/>
          </a:p>
        </p:txBody>
      </p:sp>
      <p:cxnSp>
        <p:nvCxnSpPr>
          <p:cNvPr id="14" name="直線單箭頭接點 7">
            <a:extLst>
              <a:ext uri="{FF2B5EF4-FFF2-40B4-BE49-F238E27FC236}">
                <a16:creationId xmlns:a16="http://schemas.microsoft.com/office/drawing/2014/main" id="{B999A6F9-F208-4221-B82B-34FE0727000C}"/>
              </a:ext>
            </a:extLst>
          </p:cNvPr>
          <p:cNvCxnSpPr/>
          <p:nvPr/>
        </p:nvCxnSpPr>
        <p:spPr>
          <a:xfrm>
            <a:off x="4869518" y="3795443"/>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0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BFA4-02F7-4823-8563-DC0B49FB2B57}"/>
              </a:ext>
            </a:extLst>
          </p:cNvPr>
          <p:cNvSpPr>
            <a:spLocks noGrp="1"/>
          </p:cNvSpPr>
          <p:nvPr>
            <p:ph type="title"/>
          </p:nvPr>
        </p:nvSpPr>
        <p:spPr/>
        <p:txBody>
          <a:bodyPr/>
          <a:lstStyle/>
          <a:p>
            <a:r>
              <a:rPr lang="en-US" altLang="zh-TW" dirty="0"/>
              <a:t>Why CNN for Image</a:t>
            </a:r>
            <a:endParaRPr lang="en-US" dirty="0"/>
          </a:p>
        </p:txBody>
      </p:sp>
      <p:sp>
        <p:nvSpPr>
          <p:cNvPr id="3" name="Content Placeholder 2">
            <a:extLst>
              <a:ext uri="{FF2B5EF4-FFF2-40B4-BE49-F238E27FC236}">
                <a16:creationId xmlns:a16="http://schemas.microsoft.com/office/drawing/2014/main" id="{EF9744CD-E701-4B60-8E53-EE7CAD035C1D}"/>
              </a:ext>
            </a:extLst>
          </p:cNvPr>
          <p:cNvSpPr>
            <a:spLocks noGrp="1"/>
          </p:cNvSpPr>
          <p:nvPr>
            <p:ph idx="1"/>
          </p:nvPr>
        </p:nvSpPr>
        <p:spPr/>
        <p:txBody>
          <a:bodyPr/>
          <a:lstStyle/>
          <a:p>
            <a:r>
              <a:rPr lang="en-US" altLang="zh-TW" dirty="0"/>
              <a:t>Subsampling</a:t>
            </a:r>
            <a:r>
              <a:rPr lang="zh-TW" altLang="en-US" dirty="0"/>
              <a:t> </a:t>
            </a:r>
            <a:r>
              <a:rPr lang="en-US" altLang="zh-TW" dirty="0"/>
              <a:t>the pixels will not change the object</a:t>
            </a:r>
            <a:endParaRPr lang="zh-TW" altLang="en-US" dirty="0"/>
          </a:p>
          <a:p>
            <a:endParaRPr lang="en-US" dirty="0"/>
          </a:p>
        </p:txBody>
      </p:sp>
      <p:pic>
        <p:nvPicPr>
          <p:cNvPr id="4" name="Picture 2" descr="http://insider.si.edu/wordpress/wp-content/uploads/2016/04/Mountain_Bluebird.jpg">
            <a:extLst>
              <a:ext uri="{FF2B5EF4-FFF2-40B4-BE49-F238E27FC236}">
                <a16:creationId xmlns:a16="http://schemas.microsoft.com/office/drawing/2014/main" id="{A87A4B52-7CA9-4CBE-B8DF-E35E5CA47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758" y="2913260"/>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a:extLst>
              <a:ext uri="{FF2B5EF4-FFF2-40B4-BE49-F238E27FC236}">
                <a16:creationId xmlns:a16="http://schemas.microsoft.com/office/drawing/2014/main" id="{D10C80F5-4EC9-4687-A3A5-E42BC94A72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7718" y="3422769"/>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6" name="向右箭號 3">
            <a:extLst>
              <a:ext uri="{FF2B5EF4-FFF2-40B4-BE49-F238E27FC236}">
                <a16:creationId xmlns:a16="http://schemas.microsoft.com/office/drawing/2014/main" id="{0E47A799-E7BC-45E0-9F44-B9CAC5270EC8}"/>
              </a:ext>
            </a:extLst>
          </p:cNvPr>
          <p:cNvSpPr/>
          <p:nvPr/>
        </p:nvSpPr>
        <p:spPr>
          <a:xfrm>
            <a:off x="4642175" y="3616328"/>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5">
            <a:extLst>
              <a:ext uri="{FF2B5EF4-FFF2-40B4-BE49-F238E27FC236}">
                <a16:creationId xmlns:a16="http://schemas.microsoft.com/office/drawing/2014/main" id="{98D781CF-36B0-4988-8483-40458A86917D}"/>
              </a:ext>
            </a:extLst>
          </p:cNvPr>
          <p:cNvSpPr txBox="1"/>
          <p:nvPr/>
        </p:nvSpPr>
        <p:spPr>
          <a:xfrm>
            <a:off x="4536838" y="4413979"/>
            <a:ext cx="2075543" cy="523220"/>
          </a:xfrm>
          <a:prstGeom prst="rect">
            <a:avLst/>
          </a:prstGeom>
          <a:noFill/>
        </p:spPr>
        <p:txBody>
          <a:bodyPr wrap="square" rtlCol="0">
            <a:spAutoFit/>
          </a:bodyPr>
          <a:lstStyle/>
          <a:p>
            <a:r>
              <a:rPr lang="en-US" altLang="zh-TW" sz="2800" dirty="0">
                <a:solidFill>
                  <a:srgbClr val="FF0000"/>
                </a:solidFill>
              </a:rPr>
              <a:t>subsampling</a:t>
            </a:r>
            <a:endParaRPr lang="zh-TW" altLang="en-US" sz="2800" dirty="0">
              <a:solidFill>
                <a:srgbClr val="FF0000"/>
              </a:solidFill>
            </a:endParaRPr>
          </a:p>
        </p:txBody>
      </p:sp>
      <p:sp>
        <p:nvSpPr>
          <p:cNvPr id="8" name="文字方塊 6">
            <a:extLst>
              <a:ext uri="{FF2B5EF4-FFF2-40B4-BE49-F238E27FC236}">
                <a16:creationId xmlns:a16="http://schemas.microsoft.com/office/drawing/2014/main" id="{5418467F-D468-40E6-8030-D99A26BDAFF2}"/>
              </a:ext>
            </a:extLst>
          </p:cNvPr>
          <p:cNvSpPr txBox="1"/>
          <p:nvPr/>
        </p:nvSpPr>
        <p:spPr>
          <a:xfrm>
            <a:off x="2121312" y="2397416"/>
            <a:ext cx="1494971" cy="523220"/>
          </a:xfrm>
          <a:prstGeom prst="rect">
            <a:avLst/>
          </a:prstGeom>
          <a:noFill/>
        </p:spPr>
        <p:txBody>
          <a:bodyPr wrap="square" rtlCol="0">
            <a:spAutoFit/>
          </a:bodyPr>
          <a:lstStyle/>
          <a:p>
            <a:pPr algn="ctr"/>
            <a:r>
              <a:rPr lang="en-US" altLang="zh-TW" sz="2800" dirty="0"/>
              <a:t>bird</a:t>
            </a:r>
            <a:endParaRPr lang="zh-TW" altLang="en-US" sz="2800" dirty="0"/>
          </a:p>
        </p:txBody>
      </p:sp>
      <p:sp>
        <p:nvSpPr>
          <p:cNvPr id="9" name="文字方塊 8">
            <a:extLst>
              <a:ext uri="{FF2B5EF4-FFF2-40B4-BE49-F238E27FC236}">
                <a16:creationId xmlns:a16="http://schemas.microsoft.com/office/drawing/2014/main" id="{77489D93-F1FE-4781-A5D8-E7419C42B743}"/>
              </a:ext>
            </a:extLst>
          </p:cNvPr>
          <p:cNvSpPr txBox="1"/>
          <p:nvPr/>
        </p:nvSpPr>
        <p:spPr>
          <a:xfrm>
            <a:off x="6848603" y="2888945"/>
            <a:ext cx="1494971" cy="523220"/>
          </a:xfrm>
          <a:prstGeom prst="rect">
            <a:avLst/>
          </a:prstGeom>
          <a:noFill/>
        </p:spPr>
        <p:txBody>
          <a:bodyPr wrap="square" rtlCol="0">
            <a:spAutoFit/>
          </a:bodyPr>
          <a:lstStyle/>
          <a:p>
            <a:pPr algn="ctr"/>
            <a:r>
              <a:rPr lang="en-US" altLang="zh-TW" sz="2800" dirty="0"/>
              <a:t>bird</a:t>
            </a:r>
            <a:endParaRPr lang="zh-TW" altLang="en-US" sz="2800" dirty="0"/>
          </a:p>
        </p:txBody>
      </p:sp>
      <p:sp>
        <p:nvSpPr>
          <p:cNvPr id="10" name="文字方塊 7">
            <a:extLst>
              <a:ext uri="{FF2B5EF4-FFF2-40B4-BE49-F238E27FC236}">
                <a16:creationId xmlns:a16="http://schemas.microsoft.com/office/drawing/2014/main" id="{DC6D1CE4-8E82-42AF-B513-3A972E9AC4FD}"/>
              </a:ext>
            </a:extLst>
          </p:cNvPr>
          <p:cNvSpPr txBox="1"/>
          <p:nvPr/>
        </p:nvSpPr>
        <p:spPr>
          <a:xfrm>
            <a:off x="1025273" y="5500511"/>
            <a:ext cx="7023130" cy="461665"/>
          </a:xfrm>
          <a:prstGeom prst="rect">
            <a:avLst/>
          </a:prstGeom>
          <a:noFill/>
        </p:spPr>
        <p:txBody>
          <a:bodyPr wrap="square" rtlCol="0">
            <a:spAutoFit/>
          </a:bodyPr>
          <a:lstStyle/>
          <a:p>
            <a:r>
              <a:rPr lang="en-US" altLang="zh-TW" sz="2400" dirty="0"/>
              <a:t>We can subsample the pixels to make image smaller</a:t>
            </a:r>
            <a:endParaRPr lang="zh-TW" altLang="en-US" sz="2400" dirty="0"/>
          </a:p>
        </p:txBody>
      </p:sp>
      <p:sp>
        <p:nvSpPr>
          <p:cNvPr id="11" name="文字方塊 12">
            <a:extLst>
              <a:ext uri="{FF2B5EF4-FFF2-40B4-BE49-F238E27FC236}">
                <a16:creationId xmlns:a16="http://schemas.microsoft.com/office/drawing/2014/main" id="{9A0F8933-8D53-44FD-8F8C-7C532FC47D5B}"/>
              </a:ext>
            </a:extLst>
          </p:cNvPr>
          <p:cNvSpPr txBox="1"/>
          <p:nvPr/>
        </p:nvSpPr>
        <p:spPr>
          <a:xfrm>
            <a:off x="2121312" y="6010001"/>
            <a:ext cx="7023130" cy="461665"/>
          </a:xfrm>
          <a:prstGeom prst="rect">
            <a:avLst/>
          </a:prstGeom>
          <a:noFill/>
        </p:spPr>
        <p:txBody>
          <a:bodyPr wrap="square" rtlCol="0">
            <a:spAutoFit/>
          </a:bodyPr>
          <a:lstStyle/>
          <a:p>
            <a:r>
              <a:rPr lang="en-US" altLang="zh-TW" sz="2400" dirty="0"/>
              <a:t>Less parameters for the network to process the image</a:t>
            </a:r>
            <a:endParaRPr lang="zh-TW" altLang="en-US" sz="2400" dirty="0"/>
          </a:p>
        </p:txBody>
      </p:sp>
      <p:sp>
        <p:nvSpPr>
          <p:cNvPr id="12" name="向右箭號 11">
            <a:extLst>
              <a:ext uri="{FF2B5EF4-FFF2-40B4-BE49-F238E27FC236}">
                <a16:creationId xmlns:a16="http://schemas.microsoft.com/office/drawing/2014/main" id="{26A11369-A2F1-4890-8561-FA7A3DA7CCAB}"/>
              </a:ext>
            </a:extLst>
          </p:cNvPr>
          <p:cNvSpPr/>
          <p:nvPr/>
        </p:nvSpPr>
        <p:spPr>
          <a:xfrm>
            <a:off x="1200758" y="6010001"/>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5329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14F8-607F-4CF3-BC20-AF6A86C801D9}"/>
              </a:ext>
            </a:extLst>
          </p:cNvPr>
          <p:cNvSpPr>
            <a:spLocks noGrp="1"/>
          </p:cNvSpPr>
          <p:nvPr>
            <p:ph type="title"/>
          </p:nvPr>
        </p:nvSpPr>
        <p:spPr/>
        <p:txBody>
          <a:bodyPr/>
          <a:lstStyle/>
          <a:p>
            <a:r>
              <a:rPr lang="en-US" altLang="zh-TW" dirty="0"/>
              <a:t>The whole CNN</a:t>
            </a:r>
            <a:endParaRPr lang="en-US" dirty="0"/>
          </a:p>
        </p:txBody>
      </p:sp>
      <p:sp>
        <p:nvSpPr>
          <p:cNvPr id="3" name="Content Placeholder 2">
            <a:extLst>
              <a:ext uri="{FF2B5EF4-FFF2-40B4-BE49-F238E27FC236}">
                <a16:creationId xmlns:a16="http://schemas.microsoft.com/office/drawing/2014/main" id="{65BEB364-4E09-4121-9A03-4EA5E23DDAA0}"/>
              </a:ext>
            </a:extLst>
          </p:cNvPr>
          <p:cNvSpPr>
            <a:spLocks noGrp="1"/>
          </p:cNvSpPr>
          <p:nvPr>
            <p:ph idx="1"/>
          </p:nvPr>
        </p:nvSpPr>
        <p:spPr/>
        <p:txBody>
          <a:bodyPr/>
          <a:lstStyle/>
          <a:p>
            <a:endParaRPr lang="en-US" dirty="0"/>
          </a:p>
        </p:txBody>
      </p:sp>
      <p:grpSp>
        <p:nvGrpSpPr>
          <p:cNvPr id="4" name="群組 3">
            <a:extLst>
              <a:ext uri="{FF2B5EF4-FFF2-40B4-BE49-F238E27FC236}">
                <a16:creationId xmlns:a16="http://schemas.microsoft.com/office/drawing/2014/main" id="{42C03FF1-1E1F-4F5D-8423-AB1AF5E86E94}"/>
              </a:ext>
            </a:extLst>
          </p:cNvPr>
          <p:cNvGrpSpPr/>
          <p:nvPr/>
        </p:nvGrpSpPr>
        <p:grpSpPr>
          <a:xfrm>
            <a:off x="1134016" y="2367112"/>
            <a:ext cx="2906568" cy="3201477"/>
            <a:chOff x="-1626455" y="3999117"/>
            <a:chExt cx="2906568" cy="3201477"/>
          </a:xfrm>
        </p:grpSpPr>
        <p:pic>
          <p:nvPicPr>
            <p:cNvPr id="5" name="圖片 4">
              <a:extLst>
                <a:ext uri="{FF2B5EF4-FFF2-40B4-BE49-F238E27FC236}">
                  <a16:creationId xmlns:a16="http://schemas.microsoft.com/office/drawing/2014/main" id="{EB71B8A3-354A-419B-B2E3-1847994160E8}"/>
                </a:ext>
              </a:extLst>
            </p:cNvPr>
            <p:cNvPicPr>
              <a:picLocks noChangeAspect="1"/>
            </p:cNvPicPr>
            <p:nvPr/>
          </p:nvPicPr>
          <p:blipFill>
            <a:blip r:embed="rId3"/>
            <a:stretch>
              <a:fillRect/>
            </a:stretch>
          </p:blipFill>
          <p:spPr>
            <a:xfrm rot="5400000" flipH="1">
              <a:off x="-1736746" y="4748962"/>
              <a:ext cx="3201477" cy="1701788"/>
            </a:xfrm>
            <a:prstGeom prst="rect">
              <a:avLst/>
            </a:prstGeom>
          </p:spPr>
        </p:pic>
        <p:sp>
          <p:nvSpPr>
            <p:cNvPr id="6" name="文字方塊 5">
              <a:extLst>
                <a:ext uri="{FF2B5EF4-FFF2-40B4-BE49-F238E27FC236}">
                  <a16:creationId xmlns:a16="http://schemas.microsoft.com/office/drawing/2014/main" id="{D19B08F6-62F5-42D4-965E-5EE311DB3098}"/>
                </a:ext>
              </a:extLst>
            </p:cNvPr>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7" name="Picture 2" descr="http://s.hswstatic.com/gif/whiskers-sam.jpg">
            <a:extLst>
              <a:ext uri="{FF2B5EF4-FFF2-40B4-BE49-F238E27FC236}">
                <a16:creationId xmlns:a16="http://schemas.microsoft.com/office/drawing/2014/main" id="{C799744E-E183-4856-B55C-ABD4468E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955" y="284294"/>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8">
            <a:extLst>
              <a:ext uri="{FF2B5EF4-FFF2-40B4-BE49-F238E27FC236}">
                <a16:creationId xmlns:a16="http://schemas.microsoft.com/office/drawing/2014/main" id="{DBE9647D-582B-4796-8081-275C1E5ED95B}"/>
              </a:ext>
            </a:extLst>
          </p:cNvPr>
          <p:cNvSpPr txBox="1"/>
          <p:nvPr/>
        </p:nvSpPr>
        <p:spPr>
          <a:xfrm>
            <a:off x="1661768" y="1798734"/>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9" name="矩形 10">
            <a:extLst>
              <a:ext uri="{FF2B5EF4-FFF2-40B4-BE49-F238E27FC236}">
                <a16:creationId xmlns:a16="http://schemas.microsoft.com/office/drawing/2014/main" id="{FFD73911-EBD5-40F7-89DA-4CA4A1FCD4B3}"/>
              </a:ext>
            </a:extLst>
          </p:cNvPr>
          <p:cNvSpPr/>
          <p:nvPr/>
        </p:nvSpPr>
        <p:spPr>
          <a:xfrm>
            <a:off x="5634236" y="202227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0" name="矩形 12">
            <a:extLst>
              <a:ext uri="{FF2B5EF4-FFF2-40B4-BE49-F238E27FC236}">
                <a16:creationId xmlns:a16="http://schemas.microsoft.com/office/drawing/2014/main" id="{0E510EBD-1EAF-432E-BC26-A4391AE647D3}"/>
              </a:ext>
            </a:extLst>
          </p:cNvPr>
          <p:cNvSpPr/>
          <p:nvPr/>
        </p:nvSpPr>
        <p:spPr>
          <a:xfrm>
            <a:off x="5634236" y="31222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1" name="矩形 13">
            <a:extLst>
              <a:ext uri="{FF2B5EF4-FFF2-40B4-BE49-F238E27FC236}">
                <a16:creationId xmlns:a16="http://schemas.microsoft.com/office/drawing/2014/main" id="{65D0EFA8-0B2D-450F-8975-93032244CA1D}"/>
              </a:ext>
            </a:extLst>
          </p:cNvPr>
          <p:cNvSpPr/>
          <p:nvPr/>
        </p:nvSpPr>
        <p:spPr>
          <a:xfrm>
            <a:off x="5634236" y="419049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2" name="矩形 14">
            <a:extLst>
              <a:ext uri="{FF2B5EF4-FFF2-40B4-BE49-F238E27FC236}">
                <a16:creationId xmlns:a16="http://schemas.microsoft.com/office/drawing/2014/main" id="{93089FF9-CA69-4E4B-9BB9-A6B592AAF0F2}"/>
              </a:ext>
            </a:extLst>
          </p:cNvPr>
          <p:cNvSpPr/>
          <p:nvPr/>
        </p:nvSpPr>
        <p:spPr>
          <a:xfrm>
            <a:off x="5634236" y="522374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3" name="文字方塊 15">
            <a:extLst>
              <a:ext uri="{FF2B5EF4-FFF2-40B4-BE49-F238E27FC236}">
                <a16:creationId xmlns:a16="http://schemas.microsoft.com/office/drawing/2014/main" id="{B230A7F1-CD34-4515-AA7F-D3E8E6057278}"/>
              </a:ext>
            </a:extLst>
          </p:cNvPr>
          <p:cNvSpPr txBox="1"/>
          <p:nvPr/>
        </p:nvSpPr>
        <p:spPr>
          <a:xfrm>
            <a:off x="3708531" y="6148431"/>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4" name="向下箭號 11">
            <a:extLst>
              <a:ext uri="{FF2B5EF4-FFF2-40B4-BE49-F238E27FC236}">
                <a16:creationId xmlns:a16="http://schemas.microsoft.com/office/drawing/2014/main" id="{A6477E1A-D0FC-4B47-AB53-7C710B545C9E}"/>
              </a:ext>
            </a:extLst>
          </p:cNvPr>
          <p:cNvSpPr/>
          <p:nvPr/>
        </p:nvSpPr>
        <p:spPr>
          <a:xfrm>
            <a:off x="6253933" y="154452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向下箭號 17">
            <a:extLst>
              <a:ext uri="{FF2B5EF4-FFF2-40B4-BE49-F238E27FC236}">
                <a16:creationId xmlns:a16="http://schemas.microsoft.com/office/drawing/2014/main" id="{9EC3DB5E-CCEB-4C33-A1A8-FB6F616960E4}"/>
              </a:ext>
            </a:extLst>
          </p:cNvPr>
          <p:cNvSpPr/>
          <p:nvPr/>
        </p:nvSpPr>
        <p:spPr>
          <a:xfrm>
            <a:off x="6253933" y="265530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下箭號 18">
            <a:extLst>
              <a:ext uri="{FF2B5EF4-FFF2-40B4-BE49-F238E27FC236}">
                <a16:creationId xmlns:a16="http://schemas.microsoft.com/office/drawing/2014/main" id="{A6D54862-D32F-49F6-AC51-BB2149664B69}"/>
              </a:ext>
            </a:extLst>
          </p:cNvPr>
          <p:cNvSpPr/>
          <p:nvPr/>
        </p:nvSpPr>
        <p:spPr>
          <a:xfrm>
            <a:off x="6253933" y="374695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下箭號 19">
            <a:extLst>
              <a:ext uri="{FF2B5EF4-FFF2-40B4-BE49-F238E27FC236}">
                <a16:creationId xmlns:a16="http://schemas.microsoft.com/office/drawing/2014/main" id="{2D3BD6A5-EDBA-4F52-8799-BF176778ED9C}"/>
              </a:ext>
            </a:extLst>
          </p:cNvPr>
          <p:cNvSpPr/>
          <p:nvPr/>
        </p:nvSpPr>
        <p:spPr>
          <a:xfrm>
            <a:off x="6253933" y="4781943"/>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右彎箭號 16">
            <a:extLst>
              <a:ext uri="{FF2B5EF4-FFF2-40B4-BE49-F238E27FC236}">
                <a16:creationId xmlns:a16="http://schemas.microsoft.com/office/drawing/2014/main" id="{B151AD94-2D3B-4534-922B-8BFCDBAF2335}"/>
              </a:ext>
            </a:extLst>
          </p:cNvPr>
          <p:cNvSpPr/>
          <p:nvPr/>
        </p:nvSpPr>
        <p:spPr>
          <a:xfrm rot="10800000">
            <a:off x="5265522" y="5846167"/>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19" name="右彎箭號 21">
            <a:extLst>
              <a:ext uri="{FF2B5EF4-FFF2-40B4-BE49-F238E27FC236}">
                <a16:creationId xmlns:a16="http://schemas.microsoft.com/office/drawing/2014/main" id="{25880258-194B-48DC-83A0-7ADD82760327}"/>
              </a:ext>
            </a:extLst>
          </p:cNvPr>
          <p:cNvSpPr/>
          <p:nvPr/>
        </p:nvSpPr>
        <p:spPr>
          <a:xfrm rot="16200000">
            <a:off x="2538527" y="5433677"/>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0" name="文字方塊 20">
            <a:extLst>
              <a:ext uri="{FF2B5EF4-FFF2-40B4-BE49-F238E27FC236}">
                <a16:creationId xmlns:a16="http://schemas.microsoft.com/office/drawing/2014/main" id="{4460C953-4368-42F8-9E2B-C9F10EFE202E}"/>
              </a:ext>
            </a:extLst>
          </p:cNvPr>
          <p:cNvSpPr txBox="1"/>
          <p:nvPr/>
        </p:nvSpPr>
        <p:spPr>
          <a:xfrm>
            <a:off x="7809281" y="3507523"/>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1" name="左大括弧 22">
            <a:extLst>
              <a:ext uri="{FF2B5EF4-FFF2-40B4-BE49-F238E27FC236}">
                <a16:creationId xmlns:a16="http://schemas.microsoft.com/office/drawing/2014/main" id="{F696DDB8-71B1-4885-B2DA-CCE2A09D23B9}"/>
              </a:ext>
            </a:extLst>
          </p:cNvPr>
          <p:cNvSpPr/>
          <p:nvPr/>
        </p:nvSpPr>
        <p:spPr>
          <a:xfrm flipH="1">
            <a:off x="7410562" y="1899306"/>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6794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2C1B-000E-47F7-B243-ED50761DA4DE}"/>
              </a:ext>
            </a:extLst>
          </p:cNvPr>
          <p:cNvSpPr>
            <a:spLocks noGrp="1"/>
          </p:cNvSpPr>
          <p:nvPr>
            <p:ph type="title"/>
          </p:nvPr>
        </p:nvSpPr>
        <p:spPr/>
        <p:txBody>
          <a:bodyPr/>
          <a:lstStyle/>
          <a:p>
            <a:r>
              <a:rPr lang="en-US" altLang="zh-TW" dirty="0"/>
              <a:t>The whole CNN</a:t>
            </a:r>
            <a:endParaRPr lang="en-US" dirty="0"/>
          </a:p>
        </p:txBody>
      </p:sp>
      <p:sp>
        <p:nvSpPr>
          <p:cNvPr id="3" name="Content Placeholder 2">
            <a:extLst>
              <a:ext uri="{FF2B5EF4-FFF2-40B4-BE49-F238E27FC236}">
                <a16:creationId xmlns:a16="http://schemas.microsoft.com/office/drawing/2014/main" id="{EEAF481B-5DA4-4811-B327-2013C5B1A48F}"/>
              </a:ext>
            </a:extLst>
          </p:cNvPr>
          <p:cNvSpPr>
            <a:spLocks noGrp="1"/>
          </p:cNvSpPr>
          <p:nvPr>
            <p:ph idx="1"/>
          </p:nvPr>
        </p:nvSpPr>
        <p:spPr/>
        <p:txBody>
          <a:bodyPr/>
          <a:lstStyle/>
          <a:p>
            <a:endParaRPr lang="en-US"/>
          </a:p>
        </p:txBody>
      </p:sp>
      <p:sp>
        <p:nvSpPr>
          <p:cNvPr id="4" name="矩形 24">
            <a:extLst>
              <a:ext uri="{FF2B5EF4-FFF2-40B4-BE49-F238E27FC236}">
                <a16:creationId xmlns:a16="http://schemas.microsoft.com/office/drawing/2014/main" id="{440386C0-A30A-42E8-91D6-B97A65833511}"/>
              </a:ext>
            </a:extLst>
          </p:cNvPr>
          <p:cNvSpPr/>
          <p:nvPr/>
        </p:nvSpPr>
        <p:spPr>
          <a:xfrm>
            <a:off x="1261022" y="4760209"/>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 name="矩形 9">
            <a:extLst>
              <a:ext uri="{FF2B5EF4-FFF2-40B4-BE49-F238E27FC236}">
                <a16:creationId xmlns:a16="http://schemas.microsoft.com/office/drawing/2014/main" id="{59B07A24-2E59-40CE-B51E-06E1CB5C83BF}"/>
              </a:ext>
            </a:extLst>
          </p:cNvPr>
          <p:cNvSpPr/>
          <p:nvPr/>
        </p:nvSpPr>
        <p:spPr>
          <a:xfrm>
            <a:off x="1266872" y="2054120"/>
            <a:ext cx="4173041" cy="23745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pic>
        <p:nvPicPr>
          <p:cNvPr id="6" name="Picture 2" descr="http://s.hswstatic.com/gif/whiskers-sam.jpg">
            <a:extLst>
              <a:ext uri="{FF2B5EF4-FFF2-40B4-BE49-F238E27FC236}">
                <a16:creationId xmlns:a16="http://schemas.microsoft.com/office/drawing/2014/main" id="{3191DA05-801B-490A-BDB2-2E1608E54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719" y="532198"/>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10">
            <a:extLst>
              <a:ext uri="{FF2B5EF4-FFF2-40B4-BE49-F238E27FC236}">
                <a16:creationId xmlns:a16="http://schemas.microsoft.com/office/drawing/2014/main" id="{4B050D1F-217C-4B2E-9D63-81B47F079CA8}"/>
              </a:ext>
            </a:extLst>
          </p:cNvPr>
          <p:cNvSpPr/>
          <p:nvPr/>
        </p:nvSpPr>
        <p:spPr>
          <a:xfrm>
            <a:off x="6096000" y="2270174"/>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12">
            <a:extLst>
              <a:ext uri="{FF2B5EF4-FFF2-40B4-BE49-F238E27FC236}">
                <a16:creationId xmlns:a16="http://schemas.microsoft.com/office/drawing/2014/main" id="{AB3B21B7-47EC-446A-B138-C264F76C473D}"/>
              </a:ext>
            </a:extLst>
          </p:cNvPr>
          <p:cNvSpPr/>
          <p:nvPr/>
        </p:nvSpPr>
        <p:spPr>
          <a:xfrm>
            <a:off x="6096000" y="3370186"/>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矩形 13">
            <a:extLst>
              <a:ext uri="{FF2B5EF4-FFF2-40B4-BE49-F238E27FC236}">
                <a16:creationId xmlns:a16="http://schemas.microsoft.com/office/drawing/2014/main" id="{B71DEB41-EEE4-45BC-896D-731F7994D8D0}"/>
              </a:ext>
            </a:extLst>
          </p:cNvPr>
          <p:cNvSpPr/>
          <p:nvPr/>
        </p:nvSpPr>
        <p:spPr>
          <a:xfrm>
            <a:off x="6096000" y="4438399"/>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0" name="矩形 14">
            <a:extLst>
              <a:ext uri="{FF2B5EF4-FFF2-40B4-BE49-F238E27FC236}">
                <a16:creationId xmlns:a16="http://schemas.microsoft.com/office/drawing/2014/main" id="{5D90B1D2-2E27-44AD-A1D8-24A129408FD2}"/>
              </a:ext>
            </a:extLst>
          </p:cNvPr>
          <p:cNvSpPr/>
          <p:nvPr/>
        </p:nvSpPr>
        <p:spPr>
          <a:xfrm>
            <a:off x="6096000" y="5471651"/>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1" name="文字方塊 15">
            <a:extLst>
              <a:ext uri="{FF2B5EF4-FFF2-40B4-BE49-F238E27FC236}">
                <a16:creationId xmlns:a16="http://schemas.microsoft.com/office/drawing/2014/main" id="{730F2264-5763-462D-932C-E4FADAA1B2AA}"/>
              </a:ext>
            </a:extLst>
          </p:cNvPr>
          <p:cNvSpPr txBox="1"/>
          <p:nvPr/>
        </p:nvSpPr>
        <p:spPr>
          <a:xfrm>
            <a:off x="4170295" y="6396335"/>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a:extLst>
              <a:ext uri="{FF2B5EF4-FFF2-40B4-BE49-F238E27FC236}">
                <a16:creationId xmlns:a16="http://schemas.microsoft.com/office/drawing/2014/main" id="{85DBC5E5-C529-4119-AB44-8723F2F42B9F}"/>
              </a:ext>
            </a:extLst>
          </p:cNvPr>
          <p:cNvSpPr/>
          <p:nvPr/>
        </p:nvSpPr>
        <p:spPr>
          <a:xfrm>
            <a:off x="6715697" y="179242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向下箭號 17">
            <a:extLst>
              <a:ext uri="{FF2B5EF4-FFF2-40B4-BE49-F238E27FC236}">
                <a16:creationId xmlns:a16="http://schemas.microsoft.com/office/drawing/2014/main" id="{3C7A8D72-4162-4EC9-B83E-7C3CAB6C89AB}"/>
              </a:ext>
            </a:extLst>
          </p:cNvPr>
          <p:cNvSpPr/>
          <p:nvPr/>
        </p:nvSpPr>
        <p:spPr>
          <a:xfrm>
            <a:off x="6715697" y="290321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向下箭號 18">
            <a:extLst>
              <a:ext uri="{FF2B5EF4-FFF2-40B4-BE49-F238E27FC236}">
                <a16:creationId xmlns:a16="http://schemas.microsoft.com/office/drawing/2014/main" id="{329123E7-4934-4060-8BF8-F72ABE25E7E1}"/>
              </a:ext>
            </a:extLst>
          </p:cNvPr>
          <p:cNvSpPr/>
          <p:nvPr/>
        </p:nvSpPr>
        <p:spPr>
          <a:xfrm>
            <a:off x="6715697" y="3994854"/>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向下箭號 19">
            <a:extLst>
              <a:ext uri="{FF2B5EF4-FFF2-40B4-BE49-F238E27FC236}">
                <a16:creationId xmlns:a16="http://schemas.microsoft.com/office/drawing/2014/main" id="{657DE6C4-3A33-4954-A3A8-CC1FDF557E5F}"/>
              </a:ext>
            </a:extLst>
          </p:cNvPr>
          <p:cNvSpPr/>
          <p:nvPr/>
        </p:nvSpPr>
        <p:spPr>
          <a:xfrm>
            <a:off x="6715697" y="502984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右彎箭號 16">
            <a:extLst>
              <a:ext uri="{FF2B5EF4-FFF2-40B4-BE49-F238E27FC236}">
                <a16:creationId xmlns:a16="http://schemas.microsoft.com/office/drawing/2014/main" id="{ADCDADB7-6EE9-42C2-B772-FF3853A2F7B5}"/>
              </a:ext>
            </a:extLst>
          </p:cNvPr>
          <p:cNvSpPr/>
          <p:nvPr/>
        </p:nvSpPr>
        <p:spPr>
          <a:xfrm rot="10800000">
            <a:off x="5727286" y="6094071"/>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17" name="右彎箭號 21">
            <a:extLst>
              <a:ext uri="{FF2B5EF4-FFF2-40B4-BE49-F238E27FC236}">
                <a16:creationId xmlns:a16="http://schemas.microsoft.com/office/drawing/2014/main" id="{5ACC39C0-C5C7-4C0B-9B16-C491E2096766}"/>
              </a:ext>
            </a:extLst>
          </p:cNvPr>
          <p:cNvSpPr/>
          <p:nvPr/>
        </p:nvSpPr>
        <p:spPr>
          <a:xfrm rot="16200000">
            <a:off x="3000291" y="5681581"/>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18" name="左大括弧 22">
            <a:extLst>
              <a:ext uri="{FF2B5EF4-FFF2-40B4-BE49-F238E27FC236}">
                <a16:creationId xmlns:a16="http://schemas.microsoft.com/office/drawing/2014/main" id="{DCB37FEF-954F-453F-891A-492D60E6342F}"/>
              </a:ext>
            </a:extLst>
          </p:cNvPr>
          <p:cNvSpPr/>
          <p:nvPr/>
        </p:nvSpPr>
        <p:spPr>
          <a:xfrm flipH="1">
            <a:off x="7872326" y="2147210"/>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矩形 2">
            <a:extLst>
              <a:ext uri="{FF2B5EF4-FFF2-40B4-BE49-F238E27FC236}">
                <a16:creationId xmlns:a16="http://schemas.microsoft.com/office/drawing/2014/main" id="{20CF33B8-BEA8-454B-93F8-A7CA1F753082}"/>
              </a:ext>
            </a:extLst>
          </p:cNvPr>
          <p:cNvSpPr/>
          <p:nvPr/>
        </p:nvSpPr>
        <p:spPr>
          <a:xfrm>
            <a:off x="1273975" y="2203120"/>
            <a:ext cx="4305543" cy="830997"/>
          </a:xfrm>
          <a:prstGeom prst="rect">
            <a:avLst/>
          </a:prstGeom>
        </p:spPr>
        <p:txBody>
          <a:bodyPr wrap="square">
            <a:spAutoFit/>
          </a:bodyPr>
          <a:lstStyle/>
          <a:p>
            <a:pPr marL="342900" indent="-342900">
              <a:buFont typeface="Wingdings" panose="05000000000000000000" pitchFamily="2" charset="2"/>
              <a:buChar char="Ø"/>
            </a:pPr>
            <a:r>
              <a:rPr lang="en-US" altLang="zh-TW" sz="2400" dirty="0"/>
              <a:t>Some patterns are much smaller than the whole image</a:t>
            </a:r>
            <a:endParaRPr lang="zh-TW" altLang="en-US" sz="2400" dirty="0"/>
          </a:p>
        </p:txBody>
      </p:sp>
      <p:sp>
        <p:nvSpPr>
          <p:cNvPr id="20" name="矩形 6">
            <a:extLst>
              <a:ext uri="{FF2B5EF4-FFF2-40B4-BE49-F238E27FC236}">
                <a16:creationId xmlns:a16="http://schemas.microsoft.com/office/drawing/2014/main" id="{EF4C4CDE-B6A8-4E2D-B52B-ED63AA8486E8}"/>
              </a:ext>
            </a:extLst>
          </p:cNvPr>
          <p:cNvSpPr/>
          <p:nvPr/>
        </p:nvSpPr>
        <p:spPr>
          <a:xfrm>
            <a:off x="1287579" y="3572912"/>
            <a:ext cx="4165938"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The same patterns appear in different regions.</a:t>
            </a:r>
            <a:endParaRPr lang="zh-TW" altLang="en-US" sz="2400" dirty="0"/>
          </a:p>
        </p:txBody>
      </p:sp>
      <p:sp>
        <p:nvSpPr>
          <p:cNvPr id="21" name="矩形 7">
            <a:extLst>
              <a:ext uri="{FF2B5EF4-FFF2-40B4-BE49-F238E27FC236}">
                <a16:creationId xmlns:a16="http://schemas.microsoft.com/office/drawing/2014/main" id="{9AED4275-BA2A-459C-9366-3EDCBC534142}"/>
              </a:ext>
            </a:extLst>
          </p:cNvPr>
          <p:cNvSpPr/>
          <p:nvPr/>
        </p:nvSpPr>
        <p:spPr>
          <a:xfrm>
            <a:off x="1312020" y="4895484"/>
            <a:ext cx="4173041"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Subsampling</a:t>
            </a:r>
            <a:r>
              <a:rPr lang="zh-TW" altLang="en-US" sz="2400" dirty="0"/>
              <a:t> </a:t>
            </a:r>
            <a:r>
              <a:rPr lang="en-US" altLang="zh-TW" sz="2400" dirty="0"/>
              <a:t>the pixels will not change the object</a:t>
            </a:r>
            <a:endParaRPr lang="zh-TW" altLang="en-US" sz="2400" dirty="0"/>
          </a:p>
        </p:txBody>
      </p:sp>
      <p:cxnSp>
        <p:nvCxnSpPr>
          <p:cNvPr id="22" name="直線單箭頭接點 25">
            <a:extLst>
              <a:ext uri="{FF2B5EF4-FFF2-40B4-BE49-F238E27FC236}">
                <a16:creationId xmlns:a16="http://schemas.microsoft.com/office/drawing/2014/main" id="{E23E1CEB-DF7F-480C-97FD-B27069BCF004}"/>
              </a:ext>
            </a:extLst>
          </p:cNvPr>
          <p:cNvCxnSpPr>
            <a:stCxn id="7" idx="1"/>
            <a:endCxn id="5" idx="3"/>
          </p:cNvCxnSpPr>
          <p:nvPr/>
        </p:nvCxnSpPr>
        <p:spPr>
          <a:xfrm flipH="1">
            <a:off x="5439913" y="2548418"/>
            <a:ext cx="656087" cy="693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7">
            <a:extLst>
              <a:ext uri="{FF2B5EF4-FFF2-40B4-BE49-F238E27FC236}">
                <a16:creationId xmlns:a16="http://schemas.microsoft.com/office/drawing/2014/main" id="{21ACB134-6327-4C03-AD98-663B600415DB}"/>
              </a:ext>
            </a:extLst>
          </p:cNvPr>
          <p:cNvCxnSpPr>
            <a:stCxn id="9" idx="1"/>
            <a:endCxn id="5" idx="3"/>
          </p:cNvCxnSpPr>
          <p:nvPr/>
        </p:nvCxnSpPr>
        <p:spPr>
          <a:xfrm flipH="1" flipV="1">
            <a:off x="5439913" y="3241418"/>
            <a:ext cx="656087" cy="14752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0">
            <a:extLst>
              <a:ext uri="{FF2B5EF4-FFF2-40B4-BE49-F238E27FC236}">
                <a16:creationId xmlns:a16="http://schemas.microsoft.com/office/drawing/2014/main" id="{BA35E644-3C33-4699-AE4C-FA0F4B6B2551}"/>
              </a:ext>
            </a:extLst>
          </p:cNvPr>
          <p:cNvCxnSpPr>
            <a:stCxn id="8" idx="1"/>
            <a:endCxn id="4" idx="3"/>
          </p:cNvCxnSpPr>
          <p:nvPr/>
        </p:nvCxnSpPr>
        <p:spPr>
          <a:xfrm flipH="1">
            <a:off x="5434063" y="3648430"/>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3">
            <a:extLst>
              <a:ext uri="{FF2B5EF4-FFF2-40B4-BE49-F238E27FC236}">
                <a16:creationId xmlns:a16="http://schemas.microsoft.com/office/drawing/2014/main" id="{AB3D888C-0E0F-4190-B1CC-D01DBE60B93B}"/>
              </a:ext>
            </a:extLst>
          </p:cNvPr>
          <p:cNvCxnSpPr>
            <a:stCxn id="10" idx="1"/>
            <a:endCxn id="4" idx="3"/>
          </p:cNvCxnSpPr>
          <p:nvPr/>
        </p:nvCxnSpPr>
        <p:spPr>
          <a:xfrm flipH="1" flipV="1">
            <a:off x="5434063" y="5227975"/>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5">
            <a:extLst>
              <a:ext uri="{FF2B5EF4-FFF2-40B4-BE49-F238E27FC236}">
                <a16:creationId xmlns:a16="http://schemas.microsoft.com/office/drawing/2014/main" id="{7E89001B-6835-4657-A692-2448845DEAFD}"/>
              </a:ext>
            </a:extLst>
          </p:cNvPr>
          <p:cNvSpPr/>
          <p:nvPr/>
        </p:nvSpPr>
        <p:spPr>
          <a:xfrm>
            <a:off x="1127267" y="1729623"/>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1</a:t>
            </a:r>
            <a:endParaRPr lang="zh-TW" altLang="en-US" sz="2400" dirty="0"/>
          </a:p>
        </p:txBody>
      </p:sp>
      <p:sp>
        <p:nvSpPr>
          <p:cNvPr id="27" name="矩形 28">
            <a:extLst>
              <a:ext uri="{FF2B5EF4-FFF2-40B4-BE49-F238E27FC236}">
                <a16:creationId xmlns:a16="http://schemas.microsoft.com/office/drawing/2014/main" id="{F40FA8A6-72B5-46A2-B731-7332BB4DC0E7}"/>
              </a:ext>
            </a:extLst>
          </p:cNvPr>
          <p:cNvSpPr/>
          <p:nvPr/>
        </p:nvSpPr>
        <p:spPr>
          <a:xfrm>
            <a:off x="1133595" y="3083849"/>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2</a:t>
            </a:r>
            <a:endParaRPr lang="zh-TW" altLang="en-US" sz="2400" dirty="0"/>
          </a:p>
        </p:txBody>
      </p:sp>
      <p:sp>
        <p:nvSpPr>
          <p:cNvPr id="28" name="矩形 34">
            <a:extLst>
              <a:ext uri="{FF2B5EF4-FFF2-40B4-BE49-F238E27FC236}">
                <a16:creationId xmlns:a16="http://schemas.microsoft.com/office/drawing/2014/main" id="{979B3F4F-17DD-4971-BFCC-FF91A97A2BAB}"/>
              </a:ext>
            </a:extLst>
          </p:cNvPr>
          <p:cNvSpPr/>
          <p:nvPr/>
        </p:nvSpPr>
        <p:spPr>
          <a:xfrm>
            <a:off x="1133595" y="4411389"/>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3</a:t>
            </a:r>
            <a:endParaRPr lang="zh-TW" altLang="en-US" sz="2400" dirty="0"/>
          </a:p>
        </p:txBody>
      </p:sp>
    </p:spTree>
    <p:extLst>
      <p:ext uri="{BB962C8B-B14F-4D97-AF65-F5344CB8AC3E}">
        <p14:creationId xmlns:p14="http://schemas.microsoft.com/office/powerpoint/2010/main" val="6411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34960-AED2-4156-82CF-07E65744719F}"/>
              </a:ext>
            </a:extLst>
          </p:cNvPr>
          <p:cNvSpPr>
            <a:spLocks noGrp="1"/>
          </p:cNvSpPr>
          <p:nvPr>
            <p:ph type="title"/>
          </p:nvPr>
        </p:nvSpPr>
        <p:spPr/>
        <p:txBody>
          <a:bodyPr/>
          <a:lstStyle/>
          <a:p>
            <a:r>
              <a:rPr lang="en-US" dirty="0"/>
              <a:t>Convolution for Images</a:t>
            </a:r>
          </a:p>
        </p:txBody>
      </p:sp>
      <p:sp>
        <p:nvSpPr>
          <p:cNvPr id="5" name="Text Placeholder 4">
            <a:extLst>
              <a:ext uri="{FF2B5EF4-FFF2-40B4-BE49-F238E27FC236}">
                <a16:creationId xmlns:a16="http://schemas.microsoft.com/office/drawing/2014/main" id="{CD9F0141-6436-4CEB-9713-2304579D8D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85311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 name="Image" descr="Image"/>
          <p:cNvPicPr>
            <a:picLocks noChangeAspect="1"/>
          </p:cNvPicPr>
          <p:nvPr/>
        </p:nvPicPr>
        <p:blipFill>
          <a:blip r:embed="rId2"/>
          <a:srcRect t="25654"/>
          <a:stretch>
            <a:fillRect/>
          </a:stretch>
        </p:blipFill>
        <p:spPr>
          <a:xfrm>
            <a:off x="687877" y="1680524"/>
            <a:ext cx="7162616" cy="2120068"/>
          </a:xfrm>
          <a:prstGeom prst="rect">
            <a:avLst/>
          </a:prstGeom>
          <a:ln w="12700">
            <a:miter lim="400000"/>
          </a:ln>
        </p:spPr>
      </p:pic>
      <p:sp>
        <p:nvSpPr>
          <p:cNvPr id="245" name="2-D Convolution Layer"/>
          <p:cNvSpPr txBox="1">
            <a:spLocks noGrp="1"/>
          </p:cNvSpPr>
          <p:nvPr>
            <p:ph type="title"/>
          </p:nvPr>
        </p:nvSpPr>
        <p:spPr>
          <a:prstGeom prst="rect">
            <a:avLst/>
          </a:prstGeom>
        </p:spPr>
        <p:txBody>
          <a:bodyPr/>
          <a:lstStyle/>
          <a:p>
            <a:r>
              <a:rPr lang="en-US" dirty="0"/>
              <a:t>2-D Convolution Layer</a:t>
            </a:r>
            <a:endParaRPr dirty="0"/>
          </a:p>
        </p:txBody>
      </p:sp>
      <mc:AlternateContent xmlns:mc="http://schemas.openxmlformats.org/markup-compatibility/2006" xmlns:a14="http://schemas.microsoft.com/office/drawing/2010/main">
        <mc:Choice Requires="a14">
          <p:sp>
            <p:nvSpPr>
              <p:cNvPr id="246" name="input matrix…"/>
              <p:cNvSpPr txBox="1">
                <a:spLocks noGrp="1"/>
              </p:cNvSpPr>
              <p:nvPr>
                <p:ph type="body" idx="1"/>
              </p:nvPr>
            </p:nvSpPr>
            <p:spPr>
              <a:xfrm>
                <a:off x="395956" y="3800592"/>
                <a:ext cx="10940407" cy="2982731"/>
              </a:xfrm>
              <a:prstGeom prst="rect">
                <a:avLst/>
              </a:prstGeom>
            </p:spPr>
            <p:txBody>
              <a:bodyPr>
                <a:normAutofit fontScale="92500" lnSpcReduction="10000"/>
              </a:bodyPr>
              <a:lstStyle/>
              <a:p>
                <a14:m>
                  <m:oMath xmlns:m="http://schemas.openxmlformats.org/officeDocument/2006/math">
                    <m:r>
                      <a:rPr lang="ar-AE" b="1" i="1">
                        <a:latin typeface="Cambria Math" panose="02040503050406030204" pitchFamily="18" charset="0"/>
                      </a:rPr>
                      <m:t>𝑿</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h</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𝑤</m:t>
                        </m:r>
                      </m:sub>
                    </m:sSub>
                  </m:oMath>
                </a14:m>
                <a:r>
                  <a:rPr lang="zh-CN" altLang="en-US" dirty="0"/>
                  <a:t> </a:t>
                </a:r>
                <a:r>
                  <a:rPr lang="en-US" altLang="zh-CN" dirty="0"/>
                  <a:t>input matrix</a:t>
                </a:r>
                <a:endParaRPr lang="ja-JP" altLang="en-US" dirty="0"/>
              </a:p>
              <a:p>
                <a14:m>
                  <m:oMath xmlns:m="http://schemas.openxmlformats.org/officeDocument/2006/math">
                    <m:r>
                      <a:rPr lang="ar-AE" b="1" i="1">
                        <a:latin typeface="Cambria Math" panose="02040503050406030204" pitchFamily="18" charset="0"/>
                      </a:rPr>
                      <m:t>𝑾</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h</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𝑤</m:t>
                        </m:r>
                      </m:sub>
                    </m:sSub>
                  </m:oMath>
                </a14:m>
                <a:r>
                  <a:rPr lang="ja-JP" altLang="en-US" dirty="0"/>
                  <a:t> </a:t>
                </a:r>
                <a:r>
                  <a:rPr lang="en-US" altLang="ja-JP" dirty="0"/>
                  <a:t>kernel matrix</a:t>
                </a:r>
                <a:endParaRPr dirty="0"/>
              </a:p>
              <a:p>
                <a:r>
                  <a:rPr dirty="0"/>
                  <a:t>b:</a:t>
                </a:r>
                <a:r>
                  <a:rPr lang="en-US" dirty="0"/>
                  <a:t> scalar bias</a:t>
                </a:r>
                <a:endParaRPr dirty="0"/>
              </a:p>
              <a:p>
                <a14:m>
                  <m:oMath xmlns:m="http://schemas.openxmlformats.org/officeDocument/2006/math">
                    <m:r>
                      <a:rPr lang="ar-AE" i="1">
                        <a:latin typeface="Cambria Math" panose="02040503050406030204" pitchFamily="18" charset="0"/>
                      </a:rPr>
                      <m:t>𝐘</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h</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h</m:t>
                        </m:r>
                      </m:sub>
                    </m:sSub>
                    <m:r>
                      <a:rPr lang="ar-AE" i="1">
                        <a:latin typeface="Cambria Math" panose="02040503050406030204" pitchFamily="18" charset="0"/>
                      </a:rPr>
                      <m:t>+</m:t>
                    </m:r>
                    <m:r>
                      <a:rPr lang="ar-AE" i="1">
                        <a:latin typeface="Cambria Math" panose="02040503050406030204" pitchFamily="18" charset="0"/>
                      </a:rPr>
                      <m:t>1</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𝑛</m:t>
                        </m:r>
                      </m:e>
                      <m:sub>
                        <m:r>
                          <a:rPr lang="ar-AE" i="1">
                            <a:latin typeface="Cambria Math" panose="02040503050406030204" pitchFamily="18" charset="0"/>
                          </a:rPr>
                          <m:t>𝑤</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𝑘</m:t>
                        </m:r>
                      </m:e>
                      <m:sub>
                        <m:r>
                          <a:rPr lang="ar-AE" i="1">
                            <a:latin typeface="Cambria Math" panose="02040503050406030204" pitchFamily="18" charset="0"/>
                          </a:rPr>
                          <m:t>𝑤</m:t>
                        </m:r>
                      </m:sub>
                    </m:sSub>
                    <m:r>
                      <a:rPr lang="ar-AE" i="1">
                        <a:latin typeface="Cambria Math" panose="02040503050406030204" pitchFamily="18" charset="0"/>
                      </a:rPr>
                      <m:t>+</m:t>
                    </m:r>
                    <m:r>
                      <a:rPr lang="ar-AE" i="1">
                        <a:latin typeface="Cambria Math" panose="02040503050406030204" pitchFamily="18" charset="0"/>
                      </a:rPr>
                      <m:t>1</m:t>
                    </m:r>
                    <m:r>
                      <a:rPr lang="ar-AE" i="1">
                        <a:latin typeface="Cambria Math" panose="02040503050406030204" pitchFamily="18" charset="0"/>
                      </a:rPr>
                      <m:t>)</m:t>
                    </m:r>
                  </m:oMath>
                </a14:m>
                <a:r>
                  <a:rPr lang="zh-CN" altLang="en-US" dirty="0"/>
                  <a:t> </a:t>
                </a:r>
                <a:r>
                  <a:rPr lang="en-US" altLang="ja-JP" dirty="0"/>
                  <a:t>output matrix</a:t>
                </a:r>
                <a:r>
                  <a:rPr dirty="0"/>
                  <a:t/>
                </a:r>
                <a:br>
                  <a:rPr dirty="0"/>
                </a:br>
                <a:r>
                  <a:rPr dirty="0"/>
                  <a:t/>
                </a:r>
                <a:br>
                  <a:rPr dirty="0"/>
                </a:br>
                <a:r>
                  <a:rPr lang="ja-JP" altLang="en-US" dirty="0"/>
                  <a:t>                                    </a:t>
                </a:r>
              </a:p>
              <a:p>
                <a:r>
                  <a:rPr lang="en-US" b="1" dirty="0"/>
                  <a:t>W</a:t>
                </a:r>
                <a:r>
                  <a:rPr lang="zh-CN" altLang="en-US" dirty="0"/>
                  <a:t> </a:t>
                </a:r>
                <a:r>
                  <a:rPr lang="en-US" altLang="ja-JP" dirty="0"/>
                  <a:t>and</a:t>
                </a:r>
                <a:r>
                  <a:rPr lang="zh-CN" altLang="en-US" dirty="0"/>
                  <a:t> </a:t>
                </a:r>
                <a:r>
                  <a:rPr lang="en-US" dirty="0"/>
                  <a:t>b</a:t>
                </a:r>
                <a:r>
                  <a:rPr lang="zh-CN" altLang="en-US" dirty="0"/>
                  <a:t> </a:t>
                </a:r>
                <a:r>
                  <a:rPr lang="en-US" altLang="ja-JP" dirty="0"/>
                  <a:t>are learnable parameters</a:t>
                </a:r>
                <a:endParaRPr dirty="0"/>
              </a:p>
            </p:txBody>
          </p:sp>
        </mc:Choice>
        <mc:Fallback xmlns="">
          <p:sp>
            <p:nvSpPr>
              <p:cNvPr id="246" name="input matrix…"/>
              <p:cNvSpPr txBox="1">
                <a:spLocks noGrp="1" noRot="1" noChangeAspect="1" noMove="1" noResize="1" noEditPoints="1" noAdjustHandles="1" noChangeArrowheads="1" noChangeShapeType="1" noTextEdit="1"/>
              </p:cNvSpPr>
              <p:nvPr>
                <p:ph type="body" idx="1"/>
              </p:nvPr>
            </p:nvSpPr>
            <p:spPr>
              <a:xfrm>
                <a:off x="395956" y="3800592"/>
                <a:ext cx="10940407" cy="2982731"/>
              </a:xfrm>
              <a:prstGeom prst="rect">
                <a:avLst/>
              </a:prstGeom>
              <a:blipFill>
                <a:blip r:embed="rId3"/>
                <a:stretch>
                  <a:fillRect l="-891" t="-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Equation"/>
              <p:cNvSpPr txBox="1"/>
              <p:nvPr/>
            </p:nvSpPr>
            <p:spPr>
              <a:xfrm>
                <a:off x="2639167" y="5674438"/>
                <a:ext cx="2690480"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sz="3200" b="1" i="1">
                          <a:solidFill>
                            <a:srgbClr val="000000"/>
                          </a:solidFill>
                          <a:latin typeface="Cambria Math" panose="02040503050406030204" pitchFamily="18" charset="0"/>
                        </a:rPr>
                        <m:t>𝒀</m:t>
                      </m:r>
                      <m:r>
                        <a:rPr sz="3200" b="1" i="1">
                          <a:solidFill>
                            <a:srgbClr val="000000"/>
                          </a:solidFill>
                          <a:latin typeface="Cambria Math" panose="02040503050406030204" pitchFamily="18" charset="0"/>
                        </a:rPr>
                        <m:t>=</m:t>
                      </m:r>
                      <m:r>
                        <a:rPr sz="3200" b="1" i="1">
                          <a:solidFill>
                            <a:srgbClr val="000000"/>
                          </a:solidFill>
                          <a:latin typeface="Cambria Math" panose="02040503050406030204" pitchFamily="18" charset="0"/>
                        </a:rPr>
                        <m:t>𝑿</m:t>
                      </m:r>
                      <m:r>
                        <a:rPr sz="3200" b="1" i="1">
                          <a:solidFill>
                            <a:srgbClr val="000000"/>
                          </a:solidFill>
                          <a:latin typeface="Cambria Math" panose="02040503050406030204" pitchFamily="18" charset="0"/>
                        </a:rPr>
                        <m:t>⋆</m:t>
                      </m:r>
                      <m:r>
                        <a:rPr sz="3200" b="1" i="1">
                          <a:solidFill>
                            <a:srgbClr val="000000"/>
                          </a:solidFill>
                          <a:latin typeface="Cambria Math" panose="02040503050406030204" pitchFamily="18" charset="0"/>
                        </a:rPr>
                        <m:t>𝑾</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𝑏</m:t>
                      </m:r>
                    </m:oMath>
                  </m:oMathPara>
                </a14:m>
                <a:endParaRPr sz="3200" dirty="0"/>
              </a:p>
            </p:txBody>
          </p:sp>
        </mc:Choice>
        <mc:Fallback xmlns="">
          <p:sp>
            <p:nvSpPr>
              <p:cNvPr id="247" name="Equation"/>
              <p:cNvSpPr txBox="1">
                <a:spLocks noRot="1" noChangeAspect="1" noMove="1" noResize="1" noEditPoints="1" noAdjustHandles="1" noChangeArrowheads="1" noChangeShapeType="1" noTextEdit="1"/>
              </p:cNvSpPr>
              <p:nvPr/>
            </p:nvSpPr>
            <p:spPr>
              <a:xfrm>
                <a:off x="2639167" y="5674438"/>
                <a:ext cx="2690480" cy="492443"/>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248" name="Equation"/>
          <p:cNvSpPr txBox="1"/>
          <p:nvPr/>
        </p:nvSpPr>
        <p:spPr>
          <a:xfrm>
            <a:off x="890993" y="2980198"/>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249" name="Equation"/>
          <p:cNvSpPr txBox="1"/>
          <p:nvPr/>
        </p:nvSpPr>
        <p:spPr>
          <a:xfrm>
            <a:off x="855637" y="3554371"/>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250" name="Equation"/>
          <p:cNvSpPr txBox="1"/>
          <p:nvPr/>
        </p:nvSpPr>
        <p:spPr>
          <a:xfrm>
            <a:off x="826685" y="470883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9E0B-DDF4-41CA-B7B7-4A415D0D37BA}"/>
              </a:ext>
            </a:extLst>
          </p:cNvPr>
          <p:cNvSpPr>
            <a:spLocks noGrp="1"/>
          </p:cNvSpPr>
          <p:nvPr>
            <p:ph type="title"/>
          </p:nvPr>
        </p:nvSpPr>
        <p:spPr/>
        <p:txBody>
          <a:bodyPr>
            <a:normAutofit/>
          </a:bodyPr>
          <a:lstStyle/>
          <a:p>
            <a:r>
              <a:rPr lang="en-US" sz="4000" spc="345" dirty="0"/>
              <a:t>An </a:t>
            </a:r>
            <a:r>
              <a:rPr lang="en-US" sz="4000" spc="145" dirty="0"/>
              <a:t>Image </a:t>
            </a:r>
            <a:r>
              <a:rPr lang="en-US" sz="4000" spc="135" dirty="0"/>
              <a:t>is </a:t>
            </a:r>
            <a:r>
              <a:rPr lang="en-US" sz="4000" spc="515" dirty="0"/>
              <a:t>A </a:t>
            </a:r>
            <a:r>
              <a:rPr lang="en-US" sz="4000" spc="130" dirty="0"/>
              <a:t>Matrix/Tensor </a:t>
            </a:r>
            <a:r>
              <a:rPr lang="en-US" sz="4000" spc="245" dirty="0"/>
              <a:t>of </a:t>
            </a:r>
            <a:r>
              <a:rPr lang="en-US" sz="4000" spc="100" dirty="0"/>
              <a:t>Pixel</a:t>
            </a:r>
            <a:r>
              <a:rPr lang="en-US" sz="4000" spc="780" dirty="0"/>
              <a:t> </a:t>
            </a:r>
            <a:r>
              <a:rPr lang="en-US" sz="4000" spc="185" dirty="0"/>
              <a:t>Values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536C34-EF8D-474C-B7C6-3836CD451C2B}"/>
                  </a:ext>
                </a:extLst>
              </p:cNvPr>
              <p:cNvSpPr>
                <a:spLocks noGrp="1"/>
              </p:cNvSpPr>
              <p:nvPr>
                <p:ph idx="1"/>
              </p:nvPr>
            </p:nvSpPr>
            <p:spPr>
              <a:xfrm>
                <a:off x="4757530" y="1825625"/>
                <a:ext cx="6596270" cy="4351338"/>
              </a:xfrm>
            </p:spPr>
            <p:txBody>
              <a:bodyPr/>
              <a:lstStyle/>
              <a:p>
                <a:pPr marL="50800">
                  <a:lnSpc>
                    <a:spcPct val="100000"/>
                  </a:lnSpc>
                  <a:spcBef>
                    <a:spcPts val="1080"/>
                  </a:spcBef>
                </a:pPr>
                <a:r>
                  <a:rPr lang="en-US" sz="3200" b="1" spc="-5" dirty="0">
                    <a:cs typeface="Calibri"/>
                  </a:rPr>
                  <a:t>The MNIST</a:t>
                </a:r>
                <a:r>
                  <a:rPr lang="en-US" sz="3200" b="1" spc="10" dirty="0">
                    <a:cs typeface="Calibri"/>
                  </a:rPr>
                  <a:t> </a:t>
                </a:r>
                <a:r>
                  <a:rPr lang="en-US" sz="3200" b="1" spc="-10" dirty="0">
                    <a:cs typeface="Calibri"/>
                  </a:rPr>
                  <a:t>Dataset</a:t>
                </a:r>
                <a:endParaRPr lang="en-US" sz="3200" dirty="0">
                  <a:cs typeface="Calibri"/>
                </a:endParaRPr>
              </a:p>
              <a:p>
                <a:pPr marL="279400">
                  <a:lnSpc>
                    <a:spcPct val="100000"/>
                  </a:lnSpc>
                  <a:spcBef>
                    <a:spcPts val="840"/>
                  </a:spcBef>
                  <a:buFont typeface="Arial"/>
                  <a:buChar char="•"/>
                  <a:tabLst>
                    <a:tab pos="279400" algn="l"/>
                  </a:tabLst>
                </a:pPr>
                <a:endParaRPr lang="en-US" spc="-15" dirty="0">
                  <a:cs typeface="Calibri"/>
                </a:endParaRPr>
              </a:p>
              <a:p>
                <a:pPr marL="736600" lvl="1">
                  <a:lnSpc>
                    <a:spcPct val="100000"/>
                  </a:lnSpc>
                  <a:spcBef>
                    <a:spcPts val="840"/>
                  </a:spcBef>
                  <a:buFont typeface="Arial"/>
                  <a:buChar char="•"/>
                  <a:tabLst>
                    <a:tab pos="279400" algn="l"/>
                  </a:tabLst>
                </a:pPr>
                <a:r>
                  <a:rPr lang="en-US" spc="-15" dirty="0">
                    <a:cs typeface="Calibri"/>
                  </a:rPr>
                  <a:t>Each </a:t>
                </a:r>
                <a:r>
                  <a:rPr lang="en-US" spc="-20" dirty="0">
                    <a:cs typeface="Calibri"/>
                  </a:rPr>
                  <a:t>grayscale </a:t>
                </a:r>
                <a:r>
                  <a:rPr lang="en-US" spc="-5" dirty="0">
                    <a:cs typeface="Calibri"/>
                  </a:rPr>
                  <a:t>image, </a:t>
                </a:r>
                <a14:m>
                  <m:oMath xmlns:m="http://schemas.openxmlformats.org/officeDocument/2006/math">
                    <m:sSub>
                      <m:sSubPr>
                        <m:ctrlPr>
                          <a:rPr lang="en-US" b="0" i="1" spc="-5" smtClean="0">
                            <a:latin typeface="Cambria Math" panose="02040503050406030204" pitchFamily="18" charset="0"/>
                            <a:cs typeface="Calibri"/>
                          </a:rPr>
                        </m:ctrlPr>
                      </m:sSubPr>
                      <m:e>
                        <m:r>
                          <a:rPr lang="en-US" b="1" i="1" spc="-5" smtClean="0">
                            <a:latin typeface="Cambria Math" panose="02040503050406030204" pitchFamily="18" charset="0"/>
                            <a:cs typeface="Calibri"/>
                          </a:rPr>
                          <m:t>𝑿</m:t>
                        </m:r>
                      </m:e>
                      <m:sub>
                        <m:r>
                          <a:rPr lang="en-US" b="0" i="1" spc="-5" smtClean="0">
                            <a:latin typeface="Cambria Math" panose="02040503050406030204" pitchFamily="18" charset="0"/>
                            <a:cs typeface="Calibri"/>
                          </a:rPr>
                          <m:t>𝑖</m:t>
                        </m:r>
                      </m:sub>
                    </m:sSub>
                  </m:oMath>
                </a14:m>
                <a:r>
                  <a:rPr lang="en-US" spc="-55" dirty="0">
                    <a:cs typeface="Calibri"/>
                  </a:rPr>
                  <a:t>, </a:t>
                </a:r>
                <a:r>
                  <a:rPr lang="en-US" spc="-5" dirty="0">
                    <a:cs typeface="Calibri"/>
                  </a:rPr>
                  <a:t>is </a:t>
                </a:r>
                <a:r>
                  <a:rPr lang="en-US" dirty="0">
                    <a:cs typeface="Calibri"/>
                  </a:rPr>
                  <a:t>a </a:t>
                </a:r>
                <a:r>
                  <a:rPr lang="en-US" spc="-5" dirty="0">
                    <a:latin typeface="Cambria Math"/>
                    <a:cs typeface="Cambria Math"/>
                  </a:rPr>
                  <a:t>28×28</a:t>
                </a:r>
                <a:r>
                  <a:rPr lang="en-US" spc="60" dirty="0">
                    <a:latin typeface="Cambria Math"/>
                    <a:cs typeface="Cambria Math"/>
                  </a:rPr>
                  <a:t> </a:t>
                </a:r>
                <a:r>
                  <a:rPr lang="en-US" spc="-10" dirty="0">
                    <a:cs typeface="Calibri"/>
                  </a:rPr>
                  <a:t>matrix.</a:t>
                </a:r>
                <a:endParaRPr lang="en-US" dirty="0">
                  <a:cs typeface="Calibri"/>
                </a:endParaRPr>
              </a:p>
              <a:p>
                <a:pPr>
                  <a:lnSpc>
                    <a:spcPct val="100000"/>
                  </a:lnSpc>
                  <a:spcBef>
                    <a:spcPts val="25"/>
                  </a:spcBef>
                  <a:buFont typeface="Arial"/>
                  <a:buChar char="•"/>
                </a:pPr>
                <a:endParaRPr lang="en-US" sz="4000" dirty="0">
                  <a:cs typeface="Calibri"/>
                </a:endParaRPr>
              </a:p>
              <a:p>
                <a:pPr marL="736600" lvl="1">
                  <a:lnSpc>
                    <a:spcPct val="100000"/>
                  </a:lnSpc>
                  <a:buFont typeface="Arial"/>
                  <a:buChar char="•"/>
                  <a:tabLst>
                    <a:tab pos="279400" algn="l"/>
                  </a:tabLst>
                </a:pPr>
                <a:r>
                  <a:rPr lang="en-US" spc="-20" dirty="0">
                    <a:cs typeface="Calibri"/>
                  </a:rPr>
                  <a:t>(Previously, </a:t>
                </a:r>
                <a:r>
                  <a:rPr lang="en-US" spc="-15" dirty="0">
                    <a:cs typeface="Calibri"/>
                  </a:rPr>
                  <a:t>we </a:t>
                </a:r>
                <a:r>
                  <a:rPr lang="en-US" spc="-5" dirty="0">
                    <a:cs typeface="Calibri"/>
                  </a:rPr>
                  <a:t>reshape it </a:t>
                </a:r>
                <a:r>
                  <a:rPr lang="en-US" spc="-15" dirty="0">
                    <a:cs typeface="Calibri"/>
                  </a:rPr>
                  <a:t>to </a:t>
                </a:r>
                <a:r>
                  <a:rPr lang="en-US" dirty="0">
                    <a:cs typeface="Calibri"/>
                  </a:rPr>
                  <a:t>a </a:t>
                </a:r>
                <a:r>
                  <a:rPr lang="en-US" spc="-5" dirty="0">
                    <a:latin typeface="Cambria Math"/>
                    <a:cs typeface="Cambria Math"/>
                  </a:rPr>
                  <a:t>784</a:t>
                </a:r>
                <a:r>
                  <a:rPr lang="en-US" spc="-5" dirty="0">
                    <a:cs typeface="Calibri"/>
                  </a:rPr>
                  <a:t>-dim</a:t>
                </a:r>
                <a:r>
                  <a:rPr lang="en-US" spc="-45" dirty="0">
                    <a:cs typeface="Calibri"/>
                  </a:rPr>
                  <a:t> </a:t>
                </a:r>
                <a:r>
                  <a:rPr lang="en-US" spc="-40" dirty="0">
                    <a:cs typeface="Calibri"/>
                  </a:rPr>
                  <a:t>vector.)</a:t>
                </a:r>
                <a:endParaRPr lang="en-US" dirty="0">
                  <a:cs typeface="Calibri"/>
                </a:endParaRPr>
              </a:p>
              <a:p>
                <a:endParaRPr lang="en-US" dirty="0"/>
              </a:p>
            </p:txBody>
          </p:sp>
        </mc:Choice>
        <mc:Fallback xmlns="">
          <p:sp>
            <p:nvSpPr>
              <p:cNvPr id="3" name="Content Placeholder 2">
                <a:extLst>
                  <a:ext uri="{FF2B5EF4-FFF2-40B4-BE49-F238E27FC236}">
                    <a16:creationId xmlns:a16="http://schemas.microsoft.com/office/drawing/2014/main" id="{06536C34-EF8D-474C-B7C6-3836CD451C2B}"/>
                  </a:ext>
                </a:extLst>
              </p:cNvPr>
              <p:cNvSpPr>
                <a:spLocks noGrp="1" noRot="1" noChangeAspect="1" noMove="1" noResize="1" noEditPoints="1" noAdjustHandles="1" noChangeArrowheads="1" noChangeShapeType="1" noTextEdit="1"/>
              </p:cNvSpPr>
              <p:nvPr>
                <p:ph idx="1"/>
              </p:nvPr>
            </p:nvSpPr>
            <p:spPr>
              <a:xfrm>
                <a:off x="4757530" y="1825625"/>
                <a:ext cx="6596270" cy="4351338"/>
              </a:xfrm>
              <a:blipFill>
                <a:blip r:embed="rId3"/>
                <a:stretch>
                  <a:fillRect l="-2124" t="-1821"/>
                </a:stretch>
              </a:blipFill>
            </p:spPr>
            <p:txBody>
              <a:bodyPr/>
              <a:lstStyle/>
              <a:p>
                <a:r>
                  <a:rPr lang="en-US">
                    <a:noFill/>
                  </a:rPr>
                  <a:t> </a:t>
                </a:r>
              </a:p>
            </p:txBody>
          </p:sp>
        </mc:Fallback>
      </mc:AlternateContent>
      <p:sp>
        <p:nvSpPr>
          <p:cNvPr id="4" name="object 4">
            <a:extLst>
              <a:ext uri="{FF2B5EF4-FFF2-40B4-BE49-F238E27FC236}">
                <a16:creationId xmlns:a16="http://schemas.microsoft.com/office/drawing/2014/main" id="{F5ABE913-2B2D-4BC1-B689-1787E3EFE73E}"/>
              </a:ext>
            </a:extLst>
          </p:cNvPr>
          <p:cNvSpPr/>
          <p:nvPr/>
        </p:nvSpPr>
        <p:spPr>
          <a:xfrm>
            <a:off x="570531" y="2189301"/>
            <a:ext cx="3633448" cy="362398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05893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9" name="object 14">
            <a:extLst>
              <a:ext uri="{FF2B5EF4-FFF2-40B4-BE49-F238E27FC236}">
                <a16:creationId xmlns:a16="http://schemas.microsoft.com/office/drawing/2014/main" id="{1707E259-E3CC-454C-AF8C-BC27AE462961}"/>
              </a:ext>
            </a:extLst>
          </p:cNvPr>
          <p:cNvSpPr txBox="1"/>
          <p:nvPr/>
        </p:nvSpPr>
        <p:spPr>
          <a:xfrm>
            <a:off x="1537543" y="4578520"/>
            <a:ext cx="9420225" cy="583565"/>
          </a:xfrm>
          <a:prstGeom prst="rect">
            <a:avLst/>
          </a:prstGeom>
          <a:solidFill>
            <a:srgbClr val="E7E6E6"/>
          </a:solidFill>
        </p:spPr>
        <p:txBody>
          <a:bodyPr vert="horz" wrap="square" lIns="0" tIns="0" rIns="0" bIns="0" rtlCol="0">
            <a:spAutoFit/>
          </a:bodyPr>
          <a:lstStyle/>
          <a:p>
            <a:pPr marL="91440">
              <a:lnSpc>
                <a:spcPts val="3220"/>
              </a:lnSpc>
            </a:pPr>
            <a:r>
              <a:rPr sz="2800" b="1" spc="-10" dirty="0">
                <a:latin typeface="Calibri"/>
                <a:cs typeface="Calibri"/>
              </a:rPr>
              <a:t>Question: </a:t>
            </a:r>
            <a:r>
              <a:rPr sz="2800" spc="-5" dirty="0">
                <a:latin typeface="Calibri"/>
                <a:cs typeface="Calibri"/>
              </a:rPr>
              <a:t>how </a:t>
            </a:r>
            <a:r>
              <a:rPr sz="2800" spc="-15" dirty="0">
                <a:latin typeface="Calibri"/>
                <a:cs typeface="Calibri"/>
              </a:rPr>
              <a:t>many </a:t>
            </a:r>
            <a:r>
              <a:rPr sz="2800" spc="-5" dirty="0">
                <a:solidFill>
                  <a:srgbClr val="FF0000"/>
                </a:solidFill>
                <a:latin typeface="Cambria Math"/>
                <a:cs typeface="Cambria Math"/>
              </a:rPr>
              <a:t>3×3 </a:t>
            </a:r>
            <a:r>
              <a:rPr sz="2800" spc="-15" dirty="0">
                <a:latin typeface="Calibri"/>
                <a:cs typeface="Calibri"/>
              </a:rPr>
              <a:t>patches </a:t>
            </a:r>
            <a:r>
              <a:rPr sz="2800" spc="-5" dirty="0">
                <a:latin typeface="Calibri"/>
                <a:cs typeface="Calibri"/>
              </a:rPr>
              <a:t>does </a:t>
            </a:r>
            <a:r>
              <a:rPr sz="2800" dirty="0">
                <a:latin typeface="Calibri"/>
                <a:cs typeface="Calibri"/>
              </a:rPr>
              <a:t>a </a:t>
            </a:r>
            <a:r>
              <a:rPr sz="2800" spc="-5" dirty="0">
                <a:solidFill>
                  <a:srgbClr val="2F5597"/>
                </a:solidFill>
                <a:latin typeface="Cambria Math"/>
                <a:cs typeface="Cambria Math"/>
              </a:rPr>
              <a:t>5×5 </a:t>
            </a:r>
            <a:r>
              <a:rPr sz="2800" spc="-10" dirty="0">
                <a:latin typeface="Calibri"/>
                <a:cs typeface="Calibri"/>
              </a:rPr>
              <a:t>image</a:t>
            </a:r>
            <a:r>
              <a:rPr sz="2800" spc="110" dirty="0">
                <a:latin typeface="Calibri"/>
                <a:cs typeface="Calibri"/>
              </a:rPr>
              <a:t> </a:t>
            </a:r>
            <a:r>
              <a:rPr sz="2800" spc="-20" dirty="0">
                <a:latin typeface="Calibri"/>
                <a:cs typeface="Calibri"/>
              </a:rPr>
              <a:t>have?</a:t>
            </a:r>
            <a:endParaRPr sz="2800" dirty="0">
              <a:latin typeface="Calibri"/>
              <a:cs typeface="Calibri"/>
            </a:endParaRPr>
          </a:p>
        </p:txBody>
      </p:sp>
    </p:spTree>
    <p:extLst>
      <p:ext uri="{BB962C8B-B14F-4D97-AF65-F5344CB8AC3E}">
        <p14:creationId xmlns:p14="http://schemas.microsoft.com/office/powerpoint/2010/main" val="2368112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8" name="object 7">
            <a:extLst>
              <a:ext uri="{FF2B5EF4-FFF2-40B4-BE49-F238E27FC236}">
                <a16:creationId xmlns:a16="http://schemas.microsoft.com/office/drawing/2014/main" id="{7B4CFE73-93B8-457F-B743-689D29AF2EB4}"/>
              </a:ext>
            </a:extLst>
          </p:cNvPr>
          <p:cNvSpPr/>
          <p:nvPr/>
        </p:nvSpPr>
        <p:spPr>
          <a:xfrm>
            <a:off x="3245192" y="1825149"/>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9" name="object 8">
            <a:extLst>
              <a:ext uri="{FF2B5EF4-FFF2-40B4-BE49-F238E27FC236}">
                <a16:creationId xmlns:a16="http://schemas.microsoft.com/office/drawing/2014/main" id="{92470405-FC7B-4CEF-ABB6-F44C733831ED}"/>
              </a:ext>
            </a:extLst>
          </p:cNvPr>
          <p:cNvSpPr/>
          <p:nvPr/>
        </p:nvSpPr>
        <p:spPr>
          <a:xfrm>
            <a:off x="3589098" y="2510948"/>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10" name="Rectangle 9">
            <a:extLst>
              <a:ext uri="{FF2B5EF4-FFF2-40B4-BE49-F238E27FC236}">
                <a16:creationId xmlns:a16="http://schemas.microsoft.com/office/drawing/2014/main" id="{381DED79-A86A-4A11-B52A-10DB24FDD15D}"/>
              </a:ext>
            </a:extLst>
          </p:cNvPr>
          <p:cNvSpPr/>
          <p:nvPr/>
        </p:nvSpPr>
        <p:spPr>
          <a:xfrm>
            <a:off x="3473726" y="3630256"/>
            <a:ext cx="1284582" cy="400110"/>
          </a:xfrm>
          <a:prstGeom prst="rect">
            <a:avLst/>
          </a:prstGeom>
        </p:spPr>
        <p:txBody>
          <a:bodyPr wrap="none">
            <a:spAutoFit/>
          </a:bodyPr>
          <a:lstStyle/>
          <a:p>
            <a:pPr marL="12700">
              <a:lnSpc>
                <a:spcPct val="100000"/>
              </a:lnSpc>
              <a:spcBef>
                <a:spcPts val="100"/>
              </a:spcBef>
            </a:pPr>
            <a:r>
              <a:rPr lang="en-US" sz="2000" spc="-5" dirty="0">
                <a:solidFill>
                  <a:srgbClr val="FF0000"/>
                </a:solidFill>
                <a:latin typeface="Cambria Math"/>
                <a:cs typeface="Cambria Math"/>
              </a:rPr>
              <a:t>3×3</a:t>
            </a:r>
            <a:r>
              <a:rPr lang="en-US" sz="2000" spc="-65" dirty="0">
                <a:solidFill>
                  <a:srgbClr val="FF0000"/>
                </a:solidFill>
                <a:latin typeface="Cambria Math"/>
                <a:cs typeface="Cambria Math"/>
              </a:rPr>
              <a:t> </a:t>
            </a:r>
            <a:r>
              <a:rPr lang="en-US" sz="2000" spc="-15" dirty="0">
                <a:solidFill>
                  <a:srgbClr val="FF0000"/>
                </a:solidFill>
                <a:cs typeface="Calibri"/>
              </a:rPr>
              <a:t>patch</a:t>
            </a:r>
            <a:endParaRPr lang="en-US" sz="2000" dirty="0">
              <a:cs typeface="Calibri"/>
            </a:endParaRPr>
          </a:p>
        </p:txBody>
      </p:sp>
      <p:sp>
        <p:nvSpPr>
          <p:cNvPr id="11" name="object 10">
            <a:extLst>
              <a:ext uri="{FF2B5EF4-FFF2-40B4-BE49-F238E27FC236}">
                <a16:creationId xmlns:a16="http://schemas.microsoft.com/office/drawing/2014/main" id="{F7BA33D2-1911-4ACF-BECF-5D9F6F59D351}"/>
              </a:ext>
            </a:extLst>
          </p:cNvPr>
          <p:cNvSpPr/>
          <p:nvPr/>
        </p:nvSpPr>
        <p:spPr>
          <a:xfrm>
            <a:off x="1537543" y="5446743"/>
            <a:ext cx="8763000" cy="583565"/>
          </a:xfrm>
          <a:custGeom>
            <a:avLst/>
            <a:gdLst/>
            <a:ahLst/>
            <a:cxnLst/>
            <a:rect l="l" t="t" r="r" b="b"/>
            <a:pathLst>
              <a:path w="8763000" h="583564">
                <a:moveTo>
                  <a:pt x="0" y="0"/>
                </a:moveTo>
                <a:lnTo>
                  <a:pt x="8762502" y="0"/>
                </a:lnTo>
                <a:lnTo>
                  <a:pt x="8762502" y="583504"/>
                </a:lnTo>
                <a:lnTo>
                  <a:pt x="0" y="583504"/>
                </a:lnTo>
                <a:lnTo>
                  <a:pt x="0" y="0"/>
                </a:lnTo>
                <a:close/>
              </a:path>
            </a:pathLst>
          </a:custGeom>
          <a:solidFill>
            <a:srgbClr val="E7E6E6"/>
          </a:solidFill>
        </p:spPr>
        <p:txBody>
          <a:bodyPr wrap="square" lIns="0" tIns="0" rIns="0" bIns="0" rtlCol="0"/>
          <a:lstStyle/>
          <a:p>
            <a:endParaRPr/>
          </a:p>
        </p:txBody>
      </p:sp>
      <p:sp>
        <p:nvSpPr>
          <p:cNvPr id="12" name="object 11">
            <a:extLst>
              <a:ext uri="{FF2B5EF4-FFF2-40B4-BE49-F238E27FC236}">
                <a16:creationId xmlns:a16="http://schemas.microsoft.com/office/drawing/2014/main" id="{C35A4E19-D796-4747-AD0F-C25FD5518839}"/>
              </a:ext>
            </a:extLst>
          </p:cNvPr>
          <p:cNvSpPr/>
          <p:nvPr/>
        </p:nvSpPr>
        <p:spPr>
          <a:xfrm>
            <a:off x="3035902" y="5518297"/>
            <a:ext cx="1669414" cy="329565"/>
          </a:xfrm>
          <a:custGeom>
            <a:avLst/>
            <a:gdLst/>
            <a:ahLst/>
            <a:cxnLst/>
            <a:rect l="l" t="t" r="r" b="b"/>
            <a:pathLst>
              <a:path w="1669414" h="329564">
                <a:moveTo>
                  <a:pt x="1564356" y="0"/>
                </a:moveTo>
                <a:lnTo>
                  <a:pt x="1559669" y="13369"/>
                </a:lnTo>
                <a:lnTo>
                  <a:pt x="1578736" y="21643"/>
                </a:lnTo>
                <a:lnTo>
                  <a:pt x="1595133" y="33098"/>
                </a:lnTo>
                <a:lnTo>
                  <a:pt x="1619919" y="65545"/>
                </a:lnTo>
                <a:lnTo>
                  <a:pt x="1634505" y="109323"/>
                </a:lnTo>
                <a:lnTo>
                  <a:pt x="1639366" y="163041"/>
                </a:lnTo>
                <a:lnTo>
                  <a:pt x="1638145" y="192092"/>
                </a:lnTo>
                <a:lnTo>
                  <a:pt x="1628378" y="242185"/>
                </a:lnTo>
                <a:lnTo>
                  <a:pt x="1608780" y="281307"/>
                </a:lnTo>
                <a:lnTo>
                  <a:pt x="1578958" y="307699"/>
                </a:lnTo>
                <a:lnTo>
                  <a:pt x="1560189" y="316011"/>
                </a:lnTo>
                <a:lnTo>
                  <a:pt x="1564356" y="329380"/>
                </a:lnTo>
                <a:lnTo>
                  <a:pt x="1609284" y="308306"/>
                </a:lnTo>
                <a:lnTo>
                  <a:pt x="1642318" y="271821"/>
                </a:lnTo>
                <a:lnTo>
                  <a:pt x="1662633" y="222965"/>
                </a:lnTo>
                <a:lnTo>
                  <a:pt x="1669404" y="164777"/>
                </a:lnTo>
                <a:lnTo>
                  <a:pt x="1667706" y="134581"/>
                </a:lnTo>
                <a:lnTo>
                  <a:pt x="1654120" y="81059"/>
                </a:lnTo>
                <a:lnTo>
                  <a:pt x="1627174" y="37488"/>
                </a:lnTo>
                <a:lnTo>
                  <a:pt x="1588236" y="8621"/>
                </a:lnTo>
                <a:lnTo>
                  <a:pt x="1564356" y="0"/>
                </a:lnTo>
                <a:close/>
              </a:path>
              <a:path w="1669414" h="329564">
                <a:moveTo>
                  <a:pt x="105048" y="0"/>
                </a:moveTo>
                <a:lnTo>
                  <a:pt x="60228" y="21117"/>
                </a:lnTo>
                <a:lnTo>
                  <a:pt x="27172" y="57732"/>
                </a:lnTo>
                <a:lnTo>
                  <a:pt x="6793" y="106675"/>
                </a:lnTo>
                <a:lnTo>
                  <a:pt x="0" y="164777"/>
                </a:lnTo>
                <a:lnTo>
                  <a:pt x="1692" y="195038"/>
                </a:lnTo>
                <a:lnTo>
                  <a:pt x="15236" y="248560"/>
                </a:lnTo>
                <a:lnTo>
                  <a:pt x="42116" y="291990"/>
                </a:lnTo>
                <a:lnTo>
                  <a:pt x="81097" y="320769"/>
                </a:lnTo>
                <a:lnTo>
                  <a:pt x="105048" y="329380"/>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3"/>
                </a:lnTo>
                <a:lnTo>
                  <a:pt x="109735" y="13369"/>
                </a:lnTo>
                <a:lnTo>
                  <a:pt x="105048" y="0"/>
                </a:lnTo>
                <a:close/>
              </a:path>
            </a:pathLst>
          </a:custGeom>
          <a:solidFill>
            <a:srgbClr val="000000"/>
          </a:solidFill>
        </p:spPr>
        <p:txBody>
          <a:bodyPr wrap="square" lIns="0" tIns="0" rIns="0" bIns="0" rtlCol="0"/>
          <a:lstStyle/>
          <a:p>
            <a:endParaRPr/>
          </a:p>
        </p:txBody>
      </p:sp>
      <p:sp>
        <p:nvSpPr>
          <p:cNvPr id="13" name="object 12">
            <a:extLst>
              <a:ext uri="{FF2B5EF4-FFF2-40B4-BE49-F238E27FC236}">
                <a16:creationId xmlns:a16="http://schemas.microsoft.com/office/drawing/2014/main" id="{654F5344-B090-4D2E-9CE1-C4596A66C6DE}"/>
              </a:ext>
            </a:extLst>
          </p:cNvPr>
          <p:cNvSpPr/>
          <p:nvPr/>
        </p:nvSpPr>
        <p:spPr>
          <a:xfrm>
            <a:off x="5021801" y="5518297"/>
            <a:ext cx="1669414" cy="329565"/>
          </a:xfrm>
          <a:custGeom>
            <a:avLst/>
            <a:gdLst/>
            <a:ahLst/>
            <a:cxnLst/>
            <a:rect l="l" t="t" r="r" b="b"/>
            <a:pathLst>
              <a:path w="1669415" h="329564">
                <a:moveTo>
                  <a:pt x="1564356" y="0"/>
                </a:moveTo>
                <a:lnTo>
                  <a:pt x="1559669" y="13369"/>
                </a:lnTo>
                <a:lnTo>
                  <a:pt x="1578736" y="21643"/>
                </a:lnTo>
                <a:lnTo>
                  <a:pt x="1595133" y="33098"/>
                </a:lnTo>
                <a:lnTo>
                  <a:pt x="1619919" y="65545"/>
                </a:lnTo>
                <a:lnTo>
                  <a:pt x="1634504" y="109323"/>
                </a:lnTo>
                <a:lnTo>
                  <a:pt x="1639366" y="163041"/>
                </a:lnTo>
                <a:lnTo>
                  <a:pt x="1638145" y="192092"/>
                </a:lnTo>
                <a:lnTo>
                  <a:pt x="1628378" y="242185"/>
                </a:lnTo>
                <a:lnTo>
                  <a:pt x="1608780" y="281307"/>
                </a:lnTo>
                <a:lnTo>
                  <a:pt x="1578958" y="307699"/>
                </a:lnTo>
                <a:lnTo>
                  <a:pt x="1560189" y="316011"/>
                </a:lnTo>
                <a:lnTo>
                  <a:pt x="1564356" y="329380"/>
                </a:lnTo>
                <a:lnTo>
                  <a:pt x="1609284" y="308306"/>
                </a:lnTo>
                <a:lnTo>
                  <a:pt x="1642318" y="271821"/>
                </a:lnTo>
                <a:lnTo>
                  <a:pt x="1662633" y="222965"/>
                </a:lnTo>
                <a:lnTo>
                  <a:pt x="1669404" y="164777"/>
                </a:lnTo>
                <a:lnTo>
                  <a:pt x="1667706" y="134581"/>
                </a:lnTo>
                <a:lnTo>
                  <a:pt x="1654120" y="81059"/>
                </a:lnTo>
                <a:lnTo>
                  <a:pt x="1627174" y="37488"/>
                </a:lnTo>
                <a:lnTo>
                  <a:pt x="1588236" y="8621"/>
                </a:lnTo>
                <a:lnTo>
                  <a:pt x="1564356" y="0"/>
                </a:lnTo>
                <a:close/>
              </a:path>
              <a:path w="1669415" h="329564">
                <a:moveTo>
                  <a:pt x="105048" y="0"/>
                </a:moveTo>
                <a:lnTo>
                  <a:pt x="60228" y="21117"/>
                </a:lnTo>
                <a:lnTo>
                  <a:pt x="27172" y="57732"/>
                </a:lnTo>
                <a:lnTo>
                  <a:pt x="6793" y="106675"/>
                </a:lnTo>
                <a:lnTo>
                  <a:pt x="0" y="164777"/>
                </a:lnTo>
                <a:lnTo>
                  <a:pt x="1692" y="195038"/>
                </a:lnTo>
                <a:lnTo>
                  <a:pt x="15236" y="248560"/>
                </a:lnTo>
                <a:lnTo>
                  <a:pt x="42116" y="291990"/>
                </a:lnTo>
                <a:lnTo>
                  <a:pt x="81097" y="320769"/>
                </a:lnTo>
                <a:lnTo>
                  <a:pt x="105048" y="329380"/>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3"/>
                </a:lnTo>
                <a:lnTo>
                  <a:pt x="109735" y="13369"/>
                </a:lnTo>
                <a:lnTo>
                  <a:pt x="105048" y="0"/>
                </a:lnTo>
                <a:close/>
              </a:path>
            </a:pathLst>
          </a:custGeom>
          <a:solidFill>
            <a:srgbClr val="000000"/>
          </a:solidFill>
        </p:spPr>
        <p:txBody>
          <a:bodyPr wrap="square" lIns="0" tIns="0" rIns="0" bIns="0" rtlCol="0"/>
          <a:lstStyle/>
          <a:p>
            <a:endParaRPr/>
          </a:p>
        </p:txBody>
      </p:sp>
      <p:sp>
        <p:nvSpPr>
          <p:cNvPr id="14" name="object 13">
            <a:extLst>
              <a:ext uri="{FF2B5EF4-FFF2-40B4-BE49-F238E27FC236}">
                <a16:creationId xmlns:a16="http://schemas.microsoft.com/office/drawing/2014/main" id="{6670F18A-C96A-4B1F-9E42-64406A5F090D}"/>
              </a:ext>
            </a:extLst>
          </p:cNvPr>
          <p:cNvSpPr txBox="1"/>
          <p:nvPr/>
        </p:nvSpPr>
        <p:spPr>
          <a:xfrm>
            <a:off x="1537543" y="5416263"/>
            <a:ext cx="8763000" cy="452120"/>
          </a:xfrm>
          <a:prstGeom prst="rect">
            <a:avLst/>
          </a:prstGeom>
        </p:spPr>
        <p:txBody>
          <a:bodyPr vert="horz" wrap="square" lIns="0" tIns="12700" rIns="0" bIns="0" rtlCol="0">
            <a:spAutoFit/>
          </a:bodyPr>
          <a:lstStyle/>
          <a:p>
            <a:pPr marL="91440">
              <a:lnSpc>
                <a:spcPct val="100000"/>
              </a:lnSpc>
              <a:spcBef>
                <a:spcPts val="100"/>
              </a:spcBef>
              <a:tabLst>
                <a:tab pos="1614170" algn="l"/>
                <a:tab pos="3198495" algn="l"/>
                <a:tab pos="3600450" algn="l"/>
                <a:tab pos="5283200" algn="l"/>
              </a:tabLst>
            </a:pPr>
            <a:r>
              <a:rPr sz="2800" b="1" spc="-10" dirty="0">
                <a:latin typeface="Calibri"/>
                <a:cs typeface="Calibri"/>
              </a:rPr>
              <a:t>Answer:	</a:t>
            </a:r>
            <a:r>
              <a:rPr sz="2800" dirty="0">
                <a:solidFill>
                  <a:srgbClr val="2F5597"/>
                </a:solidFill>
                <a:latin typeface="Cambria Math"/>
                <a:cs typeface="Cambria Math"/>
              </a:rPr>
              <a:t>5 </a:t>
            </a:r>
            <a:r>
              <a:rPr sz="2800" dirty="0">
                <a:latin typeface="Cambria Math"/>
                <a:cs typeface="Cambria Math"/>
              </a:rPr>
              <a:t>− </a:t>
            </a:r>
            <a:r>
              <a:rPr sz="2800" dirty="0">
                <a:solidFill>
                  <a:srgbClr val="FF0000"/>
                </a:solidFill>
                <a:latin typeface="Cambria Math"/>
                <a:cs typeface="Cambria Math"/>
              </a:rPr>
              <a:t>3</a:t>
            </a:r>
            <a:r>
              <a:rPr sz="2800" spc="10" dirty="0">
                <a:solidFill>
                  <a:srgbClr val="FF0000"/>
                </a:solidFill>
                <a:latin typeface="Cambria Math"/>
                <a:cs typeface="Cambria Math"/>
              </a:rPr>
              <a:t> </a:t>
            </a:r>
            <a:r>
              <a:rPr sz="2800" dirty="0">
                <a:latin typeface="Cambria Math"/>
                <a:cs typeface="Cambria Math"/>
              </a:rPr>
              <a:t>+ 1	×	</a:t>
            </a:r>
            <a:r>
              <a:rPr sz="2800" dirty="0">
                <a:solidFill>
                  <a:srgbClr val="2F5597"/>
                </a:solidFill>
                <a:latin typeface="Cambria Math"/>
                <a:cs typeface="Cambria Math"/>
              </a:rPr>
              <a:t>5 </a:t>
            </a:r>
            <a:r>
              <a:rPr sz="2800" dirty="0">
                <a:latin typeface="Cambria Math"/>
                <a:cs typeface="Cambria Math"/>
              </a:rPr>
              <a:t>− </a:t>
            </a:r>
            <a:r>
              <a:rPr sz="2800" dirty="0">
                <a:solidFill>
                  <a:srgbClr val="FF0000"/>
                </a:solidFill>
                <a:latin typeface="Cambria Math"/>
                <a:cs typeface="Cambria Math"/>
              </a:rPr>
              <a:t>3</a:t>
            </a:r>
            <a:r>
              <a:rPr sz="2800" spc="10" dirty="0">
                <a:solidFill>
                  <a:srgbClr val="FF0000"/>
                </a:solidFill>
                <a:latin typeface="Cambria Math"/>
                <a:cs typeface="Cambria Math"/>
              </a:rPr>
              <a:t> </a:t>
            </a:r>
            <a:r>
              <a:rPr sz="2800" dirty="0">
                <a:latin typeface="Cambria Math"/>
                <a:cs typeface="Cambria Math"/>
              </a:rPr>
              <a:t>+ 1	=</a:t>
            </a:r>
            <a:r>
              <a:rPr sz="2800" spc="150" dirty="0">
                <a:latin typeface="Cambria Math"/>
                <a:cs typeface="Cambria Math"/>
              </a:rPr>
              <a:t> </a:t>
            </a:r>
            <a:r>
              <a:rPr sz="2800" spc="-5" dirty="0">
                <a:latin typeface="Cambria Math"/>
                <a:cs typeface="Cambria Math"/>
              </a:rPr>
              <a:t>9</a:t>
            </a:r>
            <a:r>
              <a:rPr sz="2800" spc="-5" dirty="0">
                <a:latin typeface="Calibri"/>
                <a:cs typeface="Calibri"/>
              </a:rPr>
              <a:t>.</a:t>
            </a:r>
            <a:endParaRPr sz="2800">
              <a:latin typeface="Calibri"/>
              <a:cs typeface="Calibri"/>
            </a:endParaRPr>
          </a:p>
        </p:txBody>
      </p:sp>
      <p:sp>
        <p:nvSpPr>
          <p:cNvPr id="15" name="object 14">
            <a:extLst>
              <a:ext uri="{FF2B5EF4-FFF2-40B4-BE49-F238E27FC236}">
                <a16:creationId xmlns:a16="http://schemas.microsoft.com/office/drawing/2014/main" id="{BC8221F6-E9E4-411F-BA24-124507C5074C}"/>
              </a:ext>
            </a:extLst>
          </p:cNvPr>
          <p:cNvSpPr txBox="1"/>
          <p:nvPr/>
        </p:nvSpPr>
        <p:spPr>
          <a:xfrm>
            <a:off x="1537543" y="4578520"/>
            <a:ext cx="9420225" cy="583565"/>
          </a:xfrm>
          <a:prstGeom prst="rect">
            <a:avLst/>
          </a:prstGeom>
          <a:solidFill>
            <a:srgbClr val="E7E6E6"/>
          </a:solidFill>
        </p:spPr>
        <p:txBody>
          <a:bodyPr vert="horz" wrap="square" lIns="0" tIns="0" rIns="0" bIns="0" rtlCol="0">
            <a:spAutoFit/>
          </a:bodyPr>
          <a:lstStyle/>
          <a:p>
            <a:pPr marL="91440">
              <a:lnSpc>
                <a:spcPts val="3220"/>
              </a:lnSpc>
            </a:pPr>
            <a:r>
              <a:rPr sz="2800" b="1" spc="-10" dirty="0">
                <a:latin typeface="Calibri"/>
                <a:cs typeface="Calibri"/>
              </a:rPr>
              <a:t>Question: </a:t>
            </a:r>
            <a:r>
              <a:rPr sz="2800" spc="-5" dirty="0">
                <a:latin typeface="Calibri"/>
                <a:cs typeface="Calibri"/>
              </a:rPr>
              <a:t>how </a:t>
            </a:r>
            <a:r>
              <a:rPr sz="2800" spc="-15" dirty="0">
                <a:latin typeface="Calibri"/>
                <a:cs typeface="Calibri"/>
              </a:rPr>
              <a:t>many </a:t>
            </a:r>
            <a:r>
              <a:rPr sz="2800" spc="-5" dirty="0">
                <a:solidFill>
                  <a:srgbClr val="FF0000"/>
                </a:solidFill>
                <a:latin typeface="Cambria Math"/>
                <a:cs typeface="Cambria Math"/>
              </a:rPr>
              <a:t>3×3 </a:t>
            </a:r>
            <a:r>
              <a:rPr sz="2800" spc="-15" dirty="0">
                <a:latin typeface="Calibri"/>
                <a:cs typeface="Calibri"/>
              </a:rPr>
              <a:t>patches </a:t>
            </a:r>
            <a:r>
              <a:rPr sz="2800" spc="-5" dirty="0">
                <a:latin typeface="Calibri"/>
                <a:cs typeface="Calibri"/>
              </a:rPr>
              <a:t>does </a:t>
            </a:r>
            <a:r>
              <a:rPr sz="2800" dirty="0">
                <a:latin typeface="Calibri"/>
                <a:cs typeface="Calibri"/>
              </a:rPr>
              <a:t>a </a:t>
            </a:r>
            <a:r>
              <a:rPr sz="2800" spc="-5" dirty="0">
                <a:solidFill>
                  <a:srgbClr val="2F5597"/>
                </a:solidFill>
                <a:latin typeface="Cambria Math"/>
                <a:cs typeface="Cambria Math"/>
              </a:rPr>
              <a:t>5×5 </a:t>
            </a:r>
            <a:r>
              <a:rPr sz="2800" spc="-10" dirty="0">
                <a:latin typeface="Calibri"/>
                <a:cs typeface="Calibri"/>
              </a:rPr>
              <a:t>image</a:t>
            </a:r>
            <a:r>
              <a:rPr sz="2800" spc="110" dirty="0">
                <a:latin typeface="Calibri"/>
                <a:cs typeface="Calibri"/>
              </a:rPr>
              <a:t> </a:t>
            </a:r>
            <a:r>
              <a:rPr sz="2800" spc="-20" dirty="0">
                <a:latin typeface="Calibri"/>
                <a:cs typeface="Calibri"/>
              </a:rPr>
              <a:t>have?</a:t>
            </a:r>
            <a:endParaRPr sz="2800">
              <a:latin typeface="Calibri"/>
              <a:cs typeface="Calibri"/>
            </a:endParaRPr>
          </a:p>
        </p:txBody>
      </p:sp>
    </p:spTree>
    <p:extLst>
      <p:ext uri="{BB962C8B-B14F-4D97-AF65-F5344CB8AC3E}">
        <p14:creationId xmlns:p14="http://schemas.microsoft.com/office/powerpoint/2010/main" val="27775342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065187" y="4164861"/>
            <a:ext cx="1076042" cy="1076042"/>
          </a:xfrm>
          <a:prstGeom prst="rect">
            <a:avLst/>
          </a:prstGeom>
          <a:blipFill>
            <a:blip r:embed="rId4" cstate="print"/>
            <a:stretch>
              <a:fillRect/>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3×3</a:t>
            </a:r>
            <a:endParaRPr lang="en-US" sz="2400" dirty="0">
              <a:latin typeface="Cambria Math"/>
              <a:cs typeface="Cambria Math"/>
            </a:endParaRPr>
          </a:p>
        </p:txBody>
      </p:sp>
    </p:spTree>
    <p:extLst>
      <p:ext uri="{BB962C8B-B14F-4D97-AF65-F5344CB8AC3E}">
        <p14:creationId xmlns:p14="http://schemas.microsoft.com/office/powerpoint/2010/main" val="793837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8B500-8827-4676-A2A0-841E178B994A}"/>
              </a:ext>
            </a:extLst>
          </p:cNvPr>
          <p:cNvSpPr>
            <a:spLocks noGrp="1"/>
          </p:cNvSpPr>
          <p:nvPr>
            <p:ph type="title"/>
          </p:nvPr>
        </p:nvSpPr>
        <p:spPr/>
        <p:txBody>
          <a:bodyPr/>
          <a:lstStyle/>
          <a:p>
            <a:r>
              <a:rPr lang="en-US" dirty="0"/>
              <a:t>Warmup: Inner Products</a:t>
            </a:r>
          </a:p>
        </p:txBody>
      </p:sp>
      <p:sp>
        <p:nvSpPr>
          <p:cNvPr id="5" name="Text Placeholder 4">
            <a:extLst>
              <a:ext uri="{FF2B5EF4-FFF2-40B4-BE49-F238E27FC236}">
                <a16:creationId xmlns:a16="http://schemas.microsoft.com/office/drawing/2014/main" id="{F2EC0228-5036-48F1-AF69-4BE141EC5F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7960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8" name="object 7">
            <a:extLst>
              <a:ext uri="{FF2B5EF4-FFF2-40B4-BE49-F238E27FC236}">
                <a16:creationId xmlns:a16="http://schemas.microsoft.com/office/drawing/2014/main" id="{7B4CFE73-93B8-457F-B743-689D29AF2EB4}"/>
              </a:ext>
            </a:extLst>
          </p:cNvPr>
          <p:cNvSpPr/>
          <p:nvPr/>
        </p:nvSpPr>
        <p:spPr>
          <a:xfrm>
            <a:off x="3245192" y="1825149"/>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10" name="Rectangle 9">
            <a:extLst>
              <a:ext uri="{FF2B5EF4-FFF2-40B4-BE49-F238E27FC236}">
                <a16:creationId xmlns:a16="http://schemas.microsoft.com/office/drawing/2014/main" id="{381DED79-A86A-4A11-B52A-10DB24FDD15D}"/>
              </a:ext>
            </a:extLst>
          </p:cNvPr>
          <p:cNvSpPr/>
          <p:nvPr/>
        </p:nvSpPr>
        <p:spPr>
          <a:xfrm>
            <a:off x="3473726" y="3630256"/>
            <a:ext cx="1284582" cy="400110"/>
          </a:xfrm>
          <a:prstGeom prst="rect">
            <a:avLst/>
          </a:prstGeom>
        </p:spPr>
        <p:txBody>
          <a:bodyPr wrap="none">
            <a:spAutoFit/>
          </a:bodyPr>
          <a:lstStyle/>
          <a:p>
            <a:pPr marL="12700">
              <a:lnSpc>
                <a:spcPct val="100000"/>
              </a:lnSpc>
              <a:spcBef>
                <a:spcPts val="100"/>
              </a:spcBef>
            </a:pPr>
            <a:r>
              <a:rPr lang="en-US" sz="2000" spc="-5" dirty="0">
                <a:solidFill>
                  <a:srgbClr val="FF0000"/>
                </a:solidFill>
                <a:latin typeface="Cambria Math"/>
                <a:cs typeface="Cambria Math"/>
              </a:rPr>
              <a:t>3×3</a:t>
            </a:r>
            <a:r>
              <a:rPr lang="en-US" sz="2000" spc="-65" dirty="0">
                <a:solidFill>
                  <a:srgbClr val="FF0000"/>
                </a:solidFill>
                <a:latin typeface="Cambria Math"/>
                <a:cs typeface="Cambria Math"/>
              </a:rPr>
              <a:t> </a:t>
            </a:r>
            <a:r>
              <a:rPr lang="en-US" sz="2000" spc="-15" dirty="0">
                <a:solidFill>
                  <a:srgbClr val="FF0000"/>
                </a:solidFill>
                <a:cs typeface="Calibri"/>
              </a:rPr>
              <a:t>patch</a:t>
            </a:r>
            <a:endParaRPr lang="en-US" sz="2000" dirty="0">
              <a:cs typeface="Calibri"/>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065187" y="4164861"/>
            <a:ext cx="1076042" cy="1076042"/>
          </a:xfrm>
          <a:prstGeom prst="rect">
            <a:avLst/>
          </a:prstGeom>
          <a:blipFill>
            <a:blip r:embed="rId4" cstate="print"/>
            <a:stretch>
              <a:fillRect/>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3×3</a:t>
            </a:r>
            <a:endParaRPr lang="en-US" sz="24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5065187" y="4164861"/>
            <a:ext cx="355600" cy="346710"/>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a:p>
        </p:txBody>
      </p:sp>
      <p:sp>
        <p:nvSpPr>
          <p:cNvPr id="19" name="object 12">
            <a:extLst>
              <a:ext uri="{FF2B5EF4-FFF2-40B4-BE49-F238E27FC236}">
                <a16:creationId xmlns:a16="http://schemas.microsoft.com/office/drawing/2014/main" id="{7B1739CF-31A8-4D14-90D0-0CE992CAEF16}"/>
              </a:ext>
            </a:extLst>
          </p:cNvPr>
          <p:cNvSpPr/>
          <p:nvPr/>
        </p:nvSpPr>
        <p:spPr>
          <a:xfrm>
            <a:off x="6844690" y="5558961"/>
            <a:ext cx="1046623" cy="952088"/>
          </a:xfrm>
          <a:prstGeom prst="rect">
            <a:avLst/>
          </a:prstGeom>
          <a:blipFill>
            <a:blip r:embed="rId5"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A703AFC4-E21A-4689-AEB2-D149EDC70A42}"/>
              </a:ext>
            </a:extLst>
          </p:cNvPr>
          <p:cNvSpPr/>
          <p:nvPr/>
        </p:nvSpPr>
        <p:spPr>
          <a:xfrm>
            <a:off x="9926239" y="5548884"/>
            <a:ext cx="1017748" cy="959412"/>
          </a:xfrm>
          <a:prstGeom prst="rect">
            <a:avLst/>
          </a:prstGeom>
          <a:blipFill>
            <a:blip r:embed="rId3"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010F626C-B572-46C2-84C0-4EBF0030D689}"/>
              </a:ext>
            </a:extLst>
          </p:cNvPr>
          <p:cNvSpPr txBox="1"/>
          <p:nvPr/>
        </p:nvSpPr>
        <p:spPr>
          <a:xfrm>
            <a:off x="790994" y="5797836"/>
            <a:ext cx="124460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The</a:t>
            </a:r>
            <a:r>
              <a:rPr sz="2400" b="1" spc="-75" dirty="0">
                <a:latin typeface="Calibri"/>
                <a:cs typeface="Calibri"/>
              </a:rPr>
              <a:t> </a:t>
            </a:r>
            <a:r>
              <a:rPr sz="2400" b="1" spc="-10" dirty="0">
                <a:latin typeface="Calibri"/>
                <a:cs typeface="Calibri"/>
              </a:rPr>
              <a:t>value</a:t>
            </a:r>
            <a:endParaRPr sz="24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2130571" y="5849351"/>
            <a:ext cx="355600" cy="346710"/>
          </a:xfrm>
          <a:prstGeom prst="rect">
            <a:avLst/>
          </a:prstGeom>
          <a:solidFill>
            <a:srgbClr val="FDB1B1"/>
          </a:solidFill>
          <a:ln w="57150">
            <a:solidFill>
              <a:srgbClr val="FF0000"/>
            </a:solidFill>
          </a:ln>
        </p:spPr>
        <p:txBody>
          <a:bodyPr vert="horz" wrap="square" lIns="0" tIns="0" rIns="0" bIns="0" rtlCol="0">
            <a:spAutoFit/>
          </a:bodyPr>
          <a:lstStyle/>
          <a:p>
            <a:pPr marL="97155">
              <a:lnSpc>
                <a:spcPts val="2575"/>
              </a:lnSpc>
            </a:pPr>
            <a:r>
              <a:rPr sz="2400" b="1" dirty="0">
                <a:latin typeface="Calibri"/>
                <a:cs typeface="Calibri"/>
              </a:rPr>
              <a:t>4</a:t>
            </a:r>
            <a:endParaRPr sz="240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2573892" y="5797836"/>
            <a:ext cx="410146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is </a:t>
            </a:r>
            <a:r>
              <a:rPr sz="2400" b="1" dirty="0">
                <a:latin typeface="Calibri"/>
                <a:cs typeface="Calibri"/>
              </a:rPr>
              <a:t>the inner </a:t>
            </a:r>
            <a:r>
              <a:rPr sz="2400" b="1" spc="-10" dirty="0">
                <a:latin typeface="Calibri"/>
                <a:cs typeface="Calibri"/>
              </a:rPr>
              <a:t>product </a:t>
            </a:r>
            <a:r>
              <a:rPr sz="2400" b="1" spc="-5" dirty="0">
                <a:latin typeface="Calibri"/>
                <a:cs typeface="Calibri"/>
              </a:rPr>
              <a:t>of </a:t>
            </a:r>
            <a:r>
              <a:rPr sz="2400" b="1" dirty="0">
                <a:latin typeface="Calibri"/>
                <a:cs typeface="Calibri"/>
              </a:rPr>
              <a:t>the</a:t>
            </a:r>
            <a:r>
              <a:rPr sz="2400" b="1" spc="-50" dirty="0">
                <a:latin typeface="Calibri"/>
                <a:cs typeface="Calibri"/>
              </a:rPr>
              <a:t> </a:t>
            </a:r>
            <a:r>
              <a:rPr sz="2400" b="1" spc="-15" dirty="0">
                <a:latin typeface="Calibri"/>
                <a:cs typeface="Calibri"/>
              </a:rPr>
              <a:t>patch</a:t>
            </a:r>
            <a:endParaRPr sz="24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8082142" y="5797836"/>
            <a:ext cx="167513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and the</a:t>
            </a:r>
            <a:r>
              <a:rPr sz="2400" b="1" spc="-75" dirty="0">
                <a:latin typeface="Calibri"/>
                <a:cs typeface="Calibri"/>
              </a:rPr>
              <a:t> </a:t>
            </a:r>
            <a:r>
              <a:rPr sz="2400" b="1" spc="-10" dirty="0">
                <a:latin typeface="Calibri"/>
                <a:cs typeface="Calibri"/>
              </a:rPr>
              <a:t>filter</a:t>
            </a:r>
            <a:endParaRPr sz="24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10959196" y="5797836"/>
            <a:ext cx="10731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a:t>
            </a:r>
            <a:endParaRPr sz="24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6822616" y="5545756"/>
            <a:ext cx="1068705" cy="962660"/>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915203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3586427" y="1849323"/>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065187" y="4164861"/>
            <a:ext cx="1076042" cy="1076042"/>
          </a:xfrm>
          <a:prstGeom prst="rect">
            <a:avLst/>
          </a:prstGeom>
          <a:blipFill>
            <a:blip r:embed="rId4" cstate="print"/>
            <a:stretch>
              <a:fillRect/>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3×3</a:t>
            </a:r>
            <a:endParaRPr lang="en-US" sz="24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5425408" y="4160425"/>
            <a:ext cx="355600" cy="346710"/>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a:p>
        </p:txBody>
      </p:sp>
      <p:sp>
        <p:nvSpPr>
          <p:cNvPr id="21" name="object 13">
            <a:extLst>
              <a:ext uri="{FF2B5EF4-FFF2-40B4-BE49-F238E27FC236}">
                <a16:creationId xmlns:a16="http://schemas.microsoft.com/office/drawing/2014/main" id="{A703AFC4-E21A-4689-AEB2-D149EDC70A42}"/>
              </a:ext>
            </a:extLst>
          </p:cNvPr>
          <p:cNvSpPr/>
          <p:nvPr/>
        </p:nvSpPr>
        <p:spPr>
          <a:xfrm>
            <a:off x="9926239" y="5548884"/>
            <a:ext cx="1017748" cy="959412"/>
          </a:xfrm>
          <a:prstGeom prst="rect">
            <a:avLst/>
          </a:prstGeom>
          <a:blipFill>
            <a:blip r:embed="rId3"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010F626C-B572-46C2-84C0-4EBF0030D689}"/>
              </a:ext>
            </a:extLst>
          </p:cNvPr>
          <p:cNvSpPr txBox="1"/>
          <p:nvPr/>
        </p:nvSpPr>
        <p:spPr>
          <a:xfrm>
            <a:off x="790994" y="5797836"/>
            <a:ext cx="124460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The</a:t>
            </a:r>
            <a:r>
              <a:rPr sz="2400" b="1" spc="-75" dirty="0">
                <a:latin typeface="Calibri"/>
                <a:cs typeface="Calibri"/>
              </a:rPr>
              <a:t> </a:t>
            </a:r>
            <a:r>
              <a:rPr sz="2400" b="1" spc="-10" dirty="0">
                <a:latin typeface="Calibri"/>
                <a:cs typeface="Calibri"/>
              </a:rPr>
              <a:t>value</a:t>
            </a:r>
            <a:endParaRPr sz="24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2130571" y="5849351"/>
            <a:ext cx="355600" cy="346710"/>
          </a:xfrm>
          <a:prstGeom prst="rect">
            <a:avLst/>
          </a:prstGeom>
          <a:solidFill>
            <a:srgbClr val="FDB1B1"/>
          </a:solidFill>
          <a:ln w="57150">
            <a:solidFill>
              <a:srgbClr val="FF0000"/>
            </a:solidFill>
          </a:ln>
        </p:spPr>
        <p:txBody>
          <a:bodyPr vert="horz" wrap="square" lIns="0" tIns="0" rIns="0" bIns="0" rtlCol="0">
            <a:spAutoFit/>
          </a:bodyPr>
          <a:lstStyle/>
          <a:p>
            <a:pPr marL="97155">
              <a:lnSpc>
                <a:spcPts val="2575"/>
              </a:lnSpc>
            </a:pPr>
            <a:r>
              <a:rPr lang="en-US" sz="2400" b="1" dirty="0">
                <a:latin typeface="Calibri"/>
                <a:cs typeface="Calibri"/>
              </a:rPr>
              <a:t>3</a:t>
            </a:r>
            <a:endParaRPr sz="2400" dirty="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2573892" y="5797836"/>
            <a:ext cx="410146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is </a:t>
            </a:r>
            <a:r>
              <a:rPr sz="2400" b="1" dirty="0">
                <a:latin typeface="Calibri"/>
                <a:cs typeface="Calibri"/>
              </a:rPr>
              <a:t>the inner </a:t>
            </a:r>
            <a:r>
              <a:rPr sz="2400" b="1" spc="-10" dirty="0">
                <a:latin typeface="Calibri"/>
                <a:cs typeface="Calibri"/>
              </a:rPr>
              <a:t>product </a:t>
            </a:r>
            <a:r>
              <a:rPr sz="2400" b="1" spc="-5" dirty="0">
                <a:latin typeface="Calibri"/>
                <a:cs typeface="Calibri"/>
              </a:rPr>
              <a:t>of </a:t>
            </a:r>
            <a:r>
              <a:rPr sz="2400" b="1" dirty="0">
                <a:latin typeface="Calibri"/>
                <a:cs typeface="Calibri"/>
              </a:rPr>
              <a:t>the</a:t>
            </a:r>
            <a:r>
              <a:rPr sz="2400" b="1" spc="-50" dirty="0">
                <a:latin typeface="Calibri"/>
                <a:cs typeface="Calibri"/>
              </a:rPr>
              <a:t> </a:t>
            </a:r>
            <a:r>
              <a:rPr sz="2400" b="1" spc="-15" dirty="0">
                <a:latin typeface="Calibri"/>
                <a:cs typeface="Calibri"/>
              </a:rPr>
              <a:t>patch</a:t>
            </a:r>
            <a:endParaRPr sz="24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8082142" y="5797836"/>
            <a:ext cx="167513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and the</a:t>
            </a:r>
            <a:r>
              <a:rPr sz="2400" b="1" spc="-75" dirty="0">
                <a:latin typeface="Calibri"/>
                <a:cs typeface="Calibri"/>
              </a:rPr>
              <a:t> </a:t>
            </a:r>
            <a:r>
              <a:rPr sz="2400" b="1" spc="-10" dirty="0">
                <a:latin typeface="Calibri"/>
                <a:cs typeface="Calibri"/>
              </a:rPr>
              <a:t>filter</a:t>
            </a:r>
            <a:endParaRPr sz="24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10959196" y="5797836"/>
            <a:ext cx="10731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a:t>
            </a:r>
            <a:endParaRPr sz="24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6822616" y="5545756"/>
            <a:ext cx="1068705" cy="962660"/>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a:p>
        </p:txBody>
      </p:sp>
      <p:sp>
        <p:nvSpPr>
          <p:cNvPr id="28" name="object 12">
            <a:extLst>
              <a:ext uri="{FF2B5EF4-FFF2-40B4-BE49-F238E27FC236}">
                <a16:creationId xmlns:a16="http://schemas.microsoft.com/office/drawing/2014/main" id="{3F4F7FED-FAF5-4BE2-A454-432842617C61}"/>
              </a:ext>
            </a:extLst>
          </p:cNvPr>
          <p:cNvSpPr/>
          <p:nvPr/>
        </p:nvSpPr>
        <p:spPr>
          <a:xfrm>
            <a:off x="6857378" y="5552382"/>
            <a:ext cx="1012431" cy="95208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9222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3932689" y="2510948"/>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065187" y="4164861"/>
            <a:ext cx="1076042" cy="1076042"/>
          </a:xfrm>
          <a:prstGeom prst="rect">
            <a:avLst/>
          </a:prstGeom>
          <a:blipFill>
            <a:blip r:embed="rId4" cstate="print"/>
            <a:stretch>
              <a:fillRect/>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3×3</a:t>
            </a:r>
            <a:endParaRPr lang="en-US" sz="24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5782063" y="4882914"/>
            <a:ext cx="355600" cy="346710"/>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a:p>
        </p:txBody>
      </p:sp>
      <p:sp>
        <p:nvSpPr>
          <p:cNvPr id="21" name="object 13">
            <a:extLst>
              <a:ext uri="{FF2B5EF4-FFF2-40B4-BE49-F238E27FC236}">
                <a16:creationId xmlns:a16="http://schemas.microsoft.com/office/drawing/2014/main" id="{A703AFC4-E21A-4689-AEB2-D149EDC70A42}"/>
              </a:ext>
            </a:extLst>
          </p:cNvPr>
          <p:cNvSpPr/>
          <p:nvPr/>
        </p:nvSpPr>
        <p:spPr>
          <a:xfrm>
            <a:off x="9926239" y="5548884"/>
            <a:ext cx="1017748" cy="959412"/>
          </a:xfrm>
          <a:prstGeom prst="rect">
            <a:avLst/>
          </a:prstGeom>
          <a:blipFill>
            <a:blip r:embed="rId3"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010F626C-B572-46C2-84C0-4EBF0030D689}"/>
              </a:ext>
            </a:extLst>
          </p:cNvPr>
          <p:cNvSpPr txBox="1"/>
          <p:nvPr/>
        </p:nvSpPr>
        <p:spPr>
          <a:xfrm>
            <a:off x="790994" y="5797836"/>
            <a:ext cx="124460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The</a:t>
            </a:r>
            <a:r>
              <a:rPr sz="2400" b="1" spc="-75" dirty="0">
                <a:latin typeface="Calibri"/>
                <a:cs typeface="Calibri"/>
              </a:rPr>
              <a:t> </a:t>
            </a:r>
            <a:r>
              <a:rPr sz="2400" b="1" spc="-10" dirty="0">
                <a:latin typeface="Calibri"/>
                <a:cs typeface="Calibri"/>
              </a:rPr>
              <a:t>value</a:t>
            </a:r>
            <a:endParaRPr sz="2400" dirty="0">
              <a:latin typeface="Calibri"/>
              <a:cs typeface="Calibri"/>
            </a:endParaRPr>
          </a:p>
        </p:txBody>
      </p:sp>
      <p:sp>
        <p:nvSpPr>
          <p:cNvPr id="23" name="object 15">
            <a:extLst>
              <a:ext uri="{FF2B5EF4-FFF2-40B4-BE49-F238E27FC236}">
                <a16:creationId xmlns:a16="http://schemas.microsoft.com/office/drawing/2014/main" id="{E6E59B7C-F1FB-4E64-A6FE-3B211E393229}"/>
              </a:ext>
            </a:extLst>
          </p:cNvPr>
          <p:cNvSpPr txBox="1"/>
          <p:nvPr/>
        </p:nvSpPr>
        <p:spPr>
          <a:xfrm>
            <a:off x="2130571" y="5849351"/>
            <a:ext cx="355600" cy="346710"/>
          </a:xfrm>
          <a:prstGeom prst="rect">
            <a:avLst/>
          </a:prstGeom>
          <a:solidFill>
            <a:srgbClr val="FDB1B1"/>
          </a:solidFill>
          <a:ln w="57150">
            <a:solidFill>
              <a:srgbClr val="FF0000"/>
            </a:solidFill>
          </a:ln>
        </p:spPr>
        <p:txBody>
          <a:bodyPr vert="horz" wrap="square" lIns="0" tIns="0" rIns="0" bIns="0" rtlCol="0">
            <a:spAutoFit/>
          </a:bodyPr>
          <a:lstStyle/>
          <a:p>
            <a:pPr marL="97155">
              <a:lnSpc>
                <a:spcPts val="2575"/>
              </a:lnSpc>
            </a:pPr>
            <a:r>
              <a:rPr lang="en-US" sz="2400" b="1" dirty="0">
                <a:latin typeface="Calibri"/>
                <a:cs typeface="Calibri"/>
              </a:rPr>
              <a:t>4</a:t>
            </a:r>
            <a:endParaRPr sz="2400" dirty="0">
              <a:latin typeface="Calibri"/>
              <a:cs typeface="Calibri"/>
            </a:endParaRPr>
          </a:p>
        </p:txBody>
      </p:sp>
      <p:sp>
        <p:nvSpPr>
          <p:cNvPr id="24" name="object 16">
            <a:extLst>
              <a:ext uri="{FF2B5EF4-FFF2-40B4-BE49-F238E27FC236}">
                <a16:creationId xmlns:a16="http://schemas.microsoft.com/office/drawing/2014/main" id="{BD812F76-32A7-4DB6-80DA-62140642F15A}"/>
              </a:ext>
            </a:extLst>
          </p:cNvPr>
          <p:cNvSpPr txBox="1"/>
          <p:nvPr/>
        </p:nvSpPr>
        <p:spPr>
          <a:xfrm>
            <a:off x="2573892" y="5797836"/>
            <a:ext cx="410146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is </a:t>
            </a:r>
            <a:r>
              <a:rPr sz="2400" b="1" dirty="0">
                <a:latin typeface="Calibri"/>
                <a:cs typeface="Calibri"/>
              </a:rPr>
              <a:t>the inner </a:t>
            </a:r>
            <a:r>
              <a:rPr sz="2400" b="1" spc="-10" dirty="0">
                <a:latin typeface="Calibri"/>
                <a:cs typeface="Calibri"/>
              </a:rPr>
              <a:t>product </a:t>
            </a:r>
            <a:r>
              <a:rPr sz="2400" b="1" spc="-5" dirty="0">
                <a:latin typeface="Calibri"/>
                <a:cs typeface="Calibri"/>
              </a:rPr>
              <a:t>of </a:t>
            </a:r>
            <a:r>
              <a:rPr sz="2400" b="1" dirty="0">
                <a:latin typeface="Calibri"/>
                <a:cs typeface="Calibri"/>
              </a:rPr>
              <a:t>the</a:t>
            </a:r>
            <a:r>
              <a:rPr sz="2400" b="1" spc="-50" dirty="0">
                <a:latin typeface="Calibri"/>
                <a:cs typeface="Calibri"/>
              </a:rPr>
              <a:t> </a:t>
            </a:r>
            <a:r>
              <a:rPr sz="2400" b="1" spc="-15" dirty="0">
                <a:latin typeface="Calibri"/>
                <a:cs typeface="Calibri"/>
              </a:rPr>
              <a:t>patch</a:t>
            </a:r>
            <a:endParaRPr sz="2400">
              <a:latin typeface="Calibri"/>
              <a:cs typeface="Calibri"/>
            </a:endParaRPr>
          </a:p>
        </p:txBody>
      </p:sp>
      <p:sp>
        <p:nvSpPr>
          <p:cNvPr id="25" name="object 17">
            <a:extLst>
              <a:ext uri="{FF2B5EF4-FFF2-40B4-BE49-F238E27FC236}">
                <a16:creationId xmlns:a16="http://schemas.microsoft.com/office/drawing/2014/main" id="{A548FE1D-2A13-4008-AC54-8CC75094E6F6}"/>
              </a:ext>
            </a:extLst>
          </p:cNvPr>
          <p:cNvSpPr txBox="1"/>
          <p:nvPr/>
        </p:nvSpPr>
        <p:spPr>
          <a:xfrm>
            <a:off x="8082142" y="5797836"/>
            <a:ext cx="167513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and the</a:t>
            </a:r>
            <a:r>
              <a:rPr sz="2400" b="1" spc="-75" dirty="0">
                <a:latin typeface="Calibri"/>
                <a:cs typeface="Calibri"/>
              </a:rPr>
              <a:t> </a:t>
            </a:r>
            <a:r>
              <a:rPr sz="2400" b="1" spc="-10" dirty="0">
                <a:latin typeface="Calibri"/>
                <a:cs typeface="Calibri"/>
              </a:rPr>
              <a:t>filter</a:t>
            </a:r>
            <a:endParaRPr sz="2400">
              <a:latin typeface="Calibri"/>
              <a:cs typeface="Calibri"/>
            </a:endParaRPr>
          </a:p>
        </p:txBody>
      </p:sp>
      <p:sp>
        <p:nvSpPr>
          <p:cNvPr id="26" name="object 18">
            <a:extLst>
              <a:ext uri="{FF2B5EF4-FFF2-40B4-BE49-F238E27FC236}">
                <a16:creationId xmlns:a16="http://schemas.microsoft.com/office/drawing/2014/main" id="{81A8572B-9960-4E30-A646-9D2870B25291}"/>
              </a:ext>
            </a:extLst>
          </p:cNvPr>
          <p:cNvSpPr txBox="1"/>
          <p:nvPr/>
        </p:nvSpPr>
        <p:spPr>
          <a:xfrm>
            <a:off x="10959196" y="5797836"/>
            <a:ext cx="10731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a:t>
            </a:r>
            <a:endParaRPr sz="2400">
              <a:latin typeface="Calibri"/>
              <a:cs typeface="Calibri"/>
            </a:endParaRPr>
          </a:p>
        </p:txBody>
      </p:sp>
      <p:sp>
        <p:nvSpPr>
          <p:cNvPr id="27" name="object 19">
            <a:extLst>
              <a:ext uri="{FF2B5EF4-FFF2-40B4-BE49-F238E27FC236}">
                <a16:creationId xmlns:a16="http://schemas.microsoft.com/office/drawing/2014/main" id="{3C68B05C-DEDB-4D31-9B08-446D4A88A566}"/>
              </a:ext>
            </a:extLst>
          </p:cNvPr>
          <p:cNvSpPr/>
          <p:nvPr/>
        </p:nvSpPr>
        <p:spPr>
          <a:xfrm>
            <a:off x="6822616" y="5545756"/>
            <a:ext cx="1068705" cy="962660"/>
          </a:xfrm>
          <a:custGeom>
            <a:avLst/>
            <a:gdLst/>
            <a:ahLst/>
            <a:cxnLst/>
            <a:rect l="l" t="t" r="r" b="b"/>
            <a:pathLst>
              <a:path w="1068704" h="962659">
                <a:moveTo>
                  <a:pt x="0" y="0"/>
                </a:moveTo>
                <a:lnTo>
                  <a:pt x="1068697" y="0"/>
                </a:lnTo>
                <a:lnTo>
                  <a:pt x="1068697" y="962541"/>
                </a:lnTo>
                <a:lnTo>
                  <a:pt x="0" y="962541"/>
                </a:lnTo>
                <a:lnTo>
                  <a:pt x="0" y="0"/>
                </a:lnTo>
                <a:close/>
              </a:path>
            </a:pathLst>
          </a:custGeom>
          <a:ln w="38100">
            <a:solidFill>
              <a:srgbClr val="FF0000"/>
            </a:solidFill>
          </a:ln>
        </p:spPr>
        <p:txBody>
          <a:bodyPr wrap="square" lIns="0" tIns="0" rIns="0" bIns="0" rtlCol="0"/>
          <a:lstStyle/>
          <a:p>
            <a:endParaRPr/>
          </a:p>
        </p:txBody>
      </p:sp>
      <p:sp>
        <p:nvSpPr>
          <p:cNvPr id="29" name="object 12">
            <a:extLst>
              <a:ext uri="{FF2B5EF4-FFF2-40B4-BE49-F238E27FC236}">
                <a16:creationId xmlns:a16="http://schemas.microsoft.com/office/drawing/2014/main" id="{A57E9E65-8A66-457C-A690-9918AC4830BF}"/>
              </a:ext>
            </a:extLst>
          </p:cNvPr>
          <p:cNvSpPr/>
          <p:nvPr/>
        </p:nvSpPr>
        <p:spPr>
          <a:xfrm>
            <a:off x="6861785" y="5575415"/>
            <a:ext cx="1012431" cy="91918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86177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3932689" y="2510948"/>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065187" y="4164861"/>
            <a:ext cx="1076042" cy="1076042"/>
          </a:xfrm>
          <a:prstGeom prst="rect">
            <a:avLst/>
          </a:prstGeom>
          <a:blipFill>
            <a:blip r:embed="rId4" cstate="print"/>
            <a:stretch>
              <a:fillRect/>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3×3</a:t>
            </a:r>
            <a:endParaRPr lang="en-US" sz="24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5782063" y="4882914"/>
            <a:ext cx="355600" cy="346710"/>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1932256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2-D Cross Correlation"/>
          <p:cNvSpPr txBox="1">
            <a:spLocks noGrp="1"/>
          </p:cNvSpPr>
          <p:nvPr>
            <p:ph type="title"/>
          </p:nvPr>
        </p:nvSpPr>
        <p:spPr>
          <a:prstGeom prst="rect">
            <a:avLst/>
          </a:prstGeom>
        </p:spPr>
        <p:txBody>
          <a:bodyPr/>
          <a:lstStyle/>
          <a:p>
            <a:r>
              <a:rPr lang="en-US" dirty="0"/>
              <a:t>2-D Convolution Layer</a:t>
            </a:r>
            <a:endParaRPr dirty="0"/>
          </a:p>
        </p:txBody>
      </p:sp>
      <p:pic>
        <p:nvPicPr>
          <p:cNvPr id="239" name="Image" descr="Image"/>
          <p:cNvPicPr>
            <a:picLocks noChangeAspect="1"/>
          </p:cNvPicPr>
          <p:nvPr/>
        </p:nvPicPr>
        <p:blipFill>
          <a:blip r:embed="rId2"/>
          <a:stretch>
            <a:fillRect/>
          </a:stretch>
        </p:blipFill>
        <p:spPr>
          <a:xfrm>
            <a:off x="724038" y="1565195"/>
            <a:ext cx="7162616" cy="2851628"/>
          </a:xfrm>
          <a:prstGeom prst="rect">
            <a:avLst/>
          </a:prstGeom>
          <a:ln w="12700">
            <a:miter lim="400000"/>
          </a:ln>
        </p:spPr>
      </p:pic>
      <p:pic>
        <p:nvPicPr>
          <p:cNvPr id="240" name="no_padding_no_strides.gif" descr="no_padding_no_strides.gif"/>
          <p:cNvPicPr>
            <a:picLocks/>
          </p:cNvPicPr>
          <p:nvPr/>
        </p:nvPicPr>
        <p:blipFill>
          <a:blip r:embed="rId3"/>
          <a:stretch>
            <a:fillRect/>
          </a:stretch>
        </p:blipFill>
        <p:spPr>
          <a:xfrm>
            <a:off x="7881698" y="1098612"/>
            <a:ext cx="4390849" cy="4660776"/>
          </a:xfrm>
          <a:prstGeom prst="rect">
            <a:avLst/>
          </a:prstGeom>
          <a:ln w="12700">
            <a:miter lim="400000"/>
          </a:ln>
        </p:spPr>
      </p:pic>
      <p:sp>
        <p:nvSpPr>
          <p:cNvPr id="241" name="(vdumoulin@ Github)"/>
          <p:cNvSpPr txBox="1"/>
          <p:nvPr/>
        </p:nvSpPr>
        <p:spPr>
          <a:xfrm>
            <a:off x="9046215" y="5587332"/>
            <a:ext cx="1930911"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lvl1pPr>
              <a:defRPr sz="1200"/>
            </a:lvl1pPr>
          </a:lstStyle>
          <a:p>
            <a:r>
              <a:rPr sz="1600" dirty="0"/>
              <a:t>(</a:t>
            </a:r>
            <a:r>
              <a:rPr sz="1600" dirty="0" err="1"/>
              <a:t>vdumoulin</a:t>
            </a:r>
            <a:r>
              <a:rPr sz="1600" dirty="0"/>
              <a:t>@ </a:t>
            </a:r>
            <a:r>
              <a:rPr sz="1600" dirty="0" err="1"/>
              <a:t>Github</a:t>
            </a:r>
            <a:r>
              <a:rPr sz="1600" dirty="0"/>
              <a:t>)</a:t>
            </a:r>
          </a:p>
        </p:txBody>
      </p:sp>
      <mc:AlternateContent xmlns:mc="http://schemas.openxmlformats.org/markup-compatibility/2006" xmlns:a14="http://schemas.microsoft.com/office/drawing/2010/main">
        <mc:Choice Requires="a14">
          <p:sp>
            <p:nvSpPr>
              <p:cNvPr id="242" name="Equation"/>
              <p:cNvSpPr txBox="1"/>
              <p:nvPr/>
            </p:nvSpPr>
            <p:spPr>
              <a:xfrm>
                <a:off x="1392915" y="4733566"/>
                <a:ext cx="5824863" cy="164314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eqArr>
                        <m:eqArrPr>
                          <m:ctrlPr>
                            <a:rPr sz="2933" i="1">
                              <a:solidFill>
                                <a:srgbClr val="000000"/>
                              </a:solidFill>
                              <a:latin typeface="Cambria Math" panose="02040503050406030204" pitchFamily="18" charset="0"/>
                            </a:rPr>
                          </m:ctrlPr>
                        </m:eqArrPr>
                        <m:e>
                          <m:r>
                            <a:rPr sz="2933" i="1">
                              <a:solidFill>
                                <a:srgbClr val="000000"/>
                              </a:solidFill>
                              <a:latin typeface="Cambria Math" panose="02040503050406030204" pitchFamily="18" charset="0"/>
                            </a:rPr>
                            <m:t>0×0+1×1+3×2+4×3=19,</m:t>
                          </m:r>
                        </m:e>
                        <m:e>
                          <m:r>
                            <a:rPr sz="2933" i="1">
                              <a:solidFill>
                                <a:srgbClr val="000000"/>
                              </a:solidFill>
                              <a:latin typeface="Cambria Math" panose="02040503050406030204" pitchFamily="18" charset="0"/>
                            </a:rPr>
                            <m:t>1×0+2×1+4×2+5×3=25,</m:t>
                          </m:r>
                        </m:e>
                        <m:e>
                          <m:r>
                            <a:rPr sz="2933" i="1">
                              <a:solidFill>
                                <a:srgbClr val="000000"/>
                              </a:solidFill>
                              <a:latin typeface="Cambria Math" panose="02040503050406030204" pitchFamily="18" charset="0"/>
                            </a:rPr>
                            <m:t>3×0+4×1+6×2+7×3=37,</m:t>
                          </m:r>
                        </m:e>
                        <m:e>
                          <m:r>
                            <a:rPr sz="2933" i="1">
                              <a:solidFill>
                                <a:srgbClr val="000000"/>
                              </a:solidFill>
                              <a:latin typeface="Cambria Math" panose="02040503050406030204" pitchFamily="18" charset="0"/>
                            </a:rPr>
                            <m:t>4×0+5×1+7×2+8×3=43.</m:t>
                          </m:r>
                        </m:e>
                      </m:eqArr>
                    </m:oMath>
                  </m:oMathPara>
                </a14:m>
                <a:endParaRPr sz="2933" dirty="0"/>
              </a:p>
            </p:txBody>
          </p:sp>
        </mc:Choice>
        <mc:Fallback xmlns="">
          <p:sp>
            <p:nvSpPr>
              <p:cNvPr id="242" name="Equation"/>
              <p:cNvSpPr txBox="1">
                <a:spLocks noRot="1" noChangeAspect="1" noMove="1" noResize="1" noEditPoints="1" noAdjustHandles="1" noChangeArrowheads="1" noChangeShapeType="1" noTextEdit="1"/>
              </p:cNvSpPr>
              <p:nvPr/>
            </p:nvSpPr>
            <p:spPr>
              <a:xfrm>
                <a:off x="1392915" y="4733566"/>
                <a:ext cx="5824863" cy="1643142"/>
              </a:xfrm>
              <a:prstGeom prst="rect">
                <a:avLst/>
              </a:prstGeom>
              <a:blipFill>
                <a:blip r:embed="rId4"/>
                <a:stretch>
                  <a:fillRect/>
                </a:stretch>
              </a:blipFill>
              <a:ln w="12700">
                <a:miter lim="400000"/>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245192" y="1825625"/>
            <a:ext cx="1746677" cy="173751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dirty="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dirty="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dirty="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dirty="0">
              <a:latin typeface="Cambria Math"/>
              <a:cs typeface="Cambria Math"/>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065187" y="4164861"/>
            <a:ext cx="1076042" cy="1076042"/>
          </a:xfrm>
          <a:prstGeom prst="rect">
            <a:avLst/>
          </a:prstGeom>
          <a:blipFill>
            <a:blip r:embed="rId4" cstate="print"/>
            <a:stretch>
              <a:fillRect/>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3×3</a:t>
            </a:r>
            <a:endParaRPr lang="en-US" sz="2400" dirty="0">
              <a:latin typeface="Cambria Math"/>
              <a:cs typeface="Cambria Math"/>
            </a:endParaRPr>
          </a:p>
        </p:txBody>
      </p:sp>
      <p:sp>
        <p:nvSpPr>
          <p:cNvPr id="21" name="object 7">
            <a:extLst>
              <a:ext uri="{FF2B5EF4-FFF2-40B4-BE49-F238E27FC236}">
                <a16:creationId xmlns:a16="http://schemas.microsoft.com/office/drawing/2014/main" id="{311BF456-2E4D-488A-B986-0BBA87ACEA25}"/>
              </a:ext>
            </a:extLst>
          </p:cNvPr>
          <p:cNvSpPr/>
          <p:nvPr/>
        </p:nvSpPr>
        <p:spPr>
          <a:xfrm>
            <a:off x="6625669" y="5193516"/>
            <a:ext cx="5374175" cy="1569660"/>
          </a:xfrm>
          <a:custGeom>
            <a:avLst/>
            <a:gdLst/>
            <a:ahLst/>
            <a:cxnLst/>
            <a:rect l="l" t="t" r="r" b="b"/>
            <a:pathLst>
              <a:path w="5239384" h="2291079">
                <a:moveTo>
                  <a:pt x="0" y="0"/>
                </a:moveTo>
                <a:lnTo>
                  <a:pt x="5239127" y="0"/>
                </a:lnTo>
                <a:lnTo>
                  <a:pt x="5239127" y="2290807"/>
                </a:lnTo>
                <a:lnTo>
                  <a:pt x="0" y="2290807"/>
                </a:lnTo>
                <a:lnTo>
                  <a:pt x="0" y="0"/>
                </a:lnTo>
                <a:close/>
              </a:path>
            </a:pathLst>
          </a:custGeom>
          <a:solidFill>
            <a:srgbClr val="E7E6E6"/>
          </a:solidFill>
        </p:spPr>
        <p:txBody>
          <a:bodyPr wrap="square" lIns="0" tIns="0" rIns="0" bIns="0" rtlCol="0"/>
          <a:lstStyle/>
          <a:p>
            <a:pPr marL="1437640">
              <a:lnSpc>
                <a:spcPct val="100000"/>
              </a:lnSpc>
              <a:spcBef>
                <a:spcPts val="2435"/>
              </a:spcBef>
            </a:pPr>
            <a:endParaRPr lang="en-US" dirty="0">
              <a:cs typeface="Calibri"/>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70BA812-483D-44D3-B270-034D6F820EBA}"/>
                  </a:ext>
                </a:extLst>
              </p:cNvPr>
              <p:cNvSpPr txBox="1"/>
              <p:nvPr/>
            </p:nvSpPr>
            <p:spPr>
              <a:xfrm>
                <a:off x="6592957" y="5193516"/>
                <a:ext cx="5569473" cy="1569660"/>
              </a:xfrm>
              <a:prstGeom prst="rect">
                <a:avLst/>
              </a:prstGeom>
              <a:noFill/>
            </p:spPr>
            <p:txBody>
              <a:bodyPr wrap="square" rtlCol="0">
                <a:spAutoFit/>
              </a:bodyPr>
              <a:lstStyle/>
              <a:p>
                <a:r>
                  <a:rPr lang="en-US" sz="2400" dirty="0"/>
                  <a:t>Dimensions:</a:t>
                </a:r>
              </a:p>
              <a:p>
                <a:pPr marL="285750" indent="-285750">
                  <a:buFont typeface="Arial" panose="020B0604020202020204" pitchFamily="34" charset="0"/>
                  <a:buChar char="•"/>
                </a:pPr>
                <a:r>
                  <a:rPr lang="en-US" sz="2400" dirty="0"/>
                  <a:t>Input: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h</m:t>
                        </m:r>
                      </m:sub>
                    </m:sSub>
                  </m:oMath>
                </a14:m>
                <a:endParaRPr lang="en-US" sz="2400" b="0" dirty="0"/>
              </a:p>
              <a:p>
                <a:pPr marL="285750" indent="-285750">
                  <a:buFont typeface="Arial" panose="020B0604020202020204" pitchFamily="34" charset="0"/>
                  <a:buChar char="•"/>
                </a:pPr>
                <a:r>
                  <a:rPr lang="en-US" sz="2400" dirty="0"/>
                  <a:t>Filter: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𝑤</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h</m:t>
                        </m:r>
                      </m:sub>
                    </m:sSub>
                  </m:oMath>
                </a14:m>
                <a:endParaRPr lang="en-US" sz="2400" dirty="0"/>
              </a:p>
              <a:p>
                <a:pPr marL="285750" indent="-285750">
                  <a:buFont typeface="Arial" panose="020B0604020202020204" pitchFamily="34" charset="0"/>
                  <a:buChar char="•"/>
                </a:pPr>
                <a:r>
                  <a:rPr lang="en-US" sz="2400" dirty="0"/>
                  <a:t>Output: </a:t>
                </a:r>
                <a14:m>
                  <m:oMath xmlns:m="http://schemas.openxmlformats.org/officeDocument/2006/math">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𝑤</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𝑤</m:t>
                        </m:r>
                      </m:sub>
                    </m:sSub>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h</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h</m:t>
                        </m:r>
                      </m:sub>
                    </m:sSub>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oMath>
                </a14:m>
                <a:endParaRPr lang="en-US" sz="2400" dirty="0"/>
              </a:p>
            </p:txBody>
          </p:sp>
        </mc:Choice>
        <mc:Fallback xmlns="">
          <p:sp>
            <p:nvSpPr>
              <p:cNvPr id="22" name="TextBox 21">
                <a:extLst>
                  <a:ext uri="{FF2B5EF4-FFF2-40B4-BE49-F238E27FC236}">
                    <a16:creationId xmlns:a16="http://schemas.microsoft.com/office/drawing/2014/main" id="{770BA812-483D-44D3-B270-034D6F820EBA}"/>
                  </a:ext>
                </a:extLst>
              </p:cNvPr>
              <p:cNvSpPr txBox="1">
                <a:spLocks noRot="1" noChangeAspect="1" noMove="1" noResize="1" noEditPoints="1" noAdjustHandles="1" noChangeArrowheads="1" noChangeShapeType="1" noTextEdit="1"/>
              </p:cNvSpPr>
              <p:nvPr/>
            </p:nvSpPr>
            <p:spPr>
              <a:xfrm>
                <a:off x="6592957" y="5193516"/>
                <a:ext cx="5569473" cy="1569660"/>
              </a:xfrm>
              <a:prstGeom prst="rect">
                <a:avLst/>
              </a:prstGeom>
              <a:blipFill>
                <a:blip r:embed="rId5"/>
                <a:stretch>
                  <a:fillRect l="-1752" t="-3113" b="-8171"/>
                </a:stretch>
              </a:blipFill>
            </p:spPr>
            <p:txBody>
              <a:bodyPr/>
              <a:lstStyle/>
              <a:p>
                <a:r>
                  <a:rPr lang="en-US">
                    <a:noFill/>
                  </a:rPr>
                  <a:t> </a:t>
                </a:r>
              </a:p>
            </p:txBody>
          </p:sp>
        </mc:Fallback>
      </mc:AlternateContent>
    </p:spTree>
    <p:extLst>
      <p:ext uri="{BB962C8B-B14F-4D97-AF65-F5344CB8AC3E}">
        <p14:creationId xmlns:p14="http://schemas.microsoft.com/office/powerpoint/2010/main" val="2734637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3634-6FB5-4D40-9D06-B2DD32E930B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0D78D6B4-6DD9-41F5-8FC0-EBAC7B14BC1E}"/>
              </a:ext>
            </a:extLst>
          </p:cNvPr>
          <p:cNvSpPr>
            <a:spLocks noGrp="1"/>
          </p:cNvSpPr>
          <p:nvPr>
            <p:ph idx="1"/>
          </p:nvPr>
        </p:nvSpPr>
        <p:spPr/>
        <p:txBody>
          <a:bodyPr/>
          <a:lstStyle/>
          <a:p>
            <a:endParaRPr lang="en-US" dirty="0"/>
          </a:p>
        </p:txBody>
      </p:sp>
      <p:sp>
        <p:nvSpPr>
          <p:cNvPr id="4" name="object 3">
            <a:extLst>
              <a:ext uri="{FF2B5EF4-FFF2-40B4-BE49-F238E27FC236}">
                <a16:creationId xmlns:a16="http://schemas.microsoft.com/office/drawing/2014/main" id="{86290A6F-5AB3-4FEC-B485-189B8F9AB71C}"/>
              </a:ext>
            </a:extLst>
          </p:cNvPr>
          <p:cNvSpPr/>
          <p:nvPr/>
        </p:nvSpPr>
        <p:spPr>
          <a:xfrm>
            <a:off x="3604591" y="2173357"/>
            <a:ext cx="1387278" cy="1389786"/>
          </a:xfrm>
          <a:prstGeom prst="rect">
            <a:avLst/>
          </a:prstGeom>
          <a:blipFill>
            <a:blip r:embed="rId2" cstate="print"/>
            <a:stretch>
              <a:fillRect l="-25906" t="-25018" r="-1" b="-3"/>
            </a:stretch>
          </a:blipFill>
        </p:spPr>
        <p:txBody>
          <a:bodyPr wrap="square" lIns="0" tIns="0" rIns="0" bIns="0" rtlCol="0"/>
          <a:lstStyle/>
          <a:p>
            <a:endParaRPr/>
          </a:p>
        </p:txBody>
      </p:sp>
      <p:sp>
        <p:nvSpPr>
          <p:cNvPr id="5" name="object 4">
            <a:extLst>
              <a:ext uri="{FF2B5EF4-FFF2-40B4-BE49-F238E27FC236}">
                <a16:creationId xmlns:a16="http://schemas.microsoft.com/office/drawing/2014/main" id="{B4B2544A-D5C2-41ED-84EE-3294CC584E39}"/>
              </a:ext>
            </a:extLst>
          </p:cNvPr>
          <p:cNvSpPr/>
          <p:nvPr/>
        </p:nvSpPr>
        <p:spPr>
          <a:xfrm>
            <a:off x="8212483" y="2251413"/>
            <a:ext cx="1017748" cy="95941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2CE4B5C0-FE5F-45C2-8C2B-F64CF2AF732A}"/>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dirty="0">
              <a:latin typeface="Calibri"/>
              <a:cs typeface="Calibri"/>
            </a:endParaRPr>
          </a:p>
          <a:p>
            <a:pPr marL="16510" algn="ctr">
              <a:lnSpc>
                <a:spcPct val="100000"/>
              </a:lnSpc>
              <a:spcBef>
                <a:spcPts val="20"/>
              </a:spcBef>
            </a:pPr>
            <a:r>
              <a:rPr lang="en-US" sz="2400" spc="-5" dirty="0">
                <a:solidFill>
                  <a:srgbClr val="2F5597"/>
                </a:solidFill>
                <a:latin typeface="Cambria Math"/>
                <a:cs typeface="Cambria Math"/>
              </a:rPr>
              <a:t>4</a:t>
            </a:r>
            <a:r>
              <a:rPr sz="2400" spc="-5" dirty="0">
                <a:solidFill>
                  <a:srgbClr val="2F5597"/>
                </a:solidFill>
                <a:latin typeface="Cambria Math"/>
                <a:cs typeface="Cambria Math"/>
              </a:rPr>
              <a:t>×</a:t>
            </a:r>
            <a:r>
              <a:rPr lang="en-US" sz="2400" spc="-5" dirty="0">
                <a:solidFill>
                  <a:srgbClr val="2F5597"/>
                </a:solidFill>
                <a:latin typeface="Cambria Math"/>
                <a:cs typeface="Cambria Math"/>
              </a:rPr>
              <a:t>4</a:t>
            </a:r>
            <a:endParaRPr sz="2400" dirty="0">
              <a:latin typeface="Cambria Math"/>
              <a:cs typeface="Cambria Math"/>
            </a:endParaRPr>
          </a:p>
        </p:txBody>
      </p:sp>
      <p:sp>
        <p:nvSpPr>
          <p:cNvPr id="7" name="object 6">
            <a:extLst>
              <a:ext uri="{FF2B5EF4-FFF2-40B4-BE49-F238E27FC236}">
                <a16:creationId xmlns:a16="http://schemas.microsoft.com/office/drawing/2014/main" id="{45F3F94D-57DC-4373-8E07-C8B64FB19188}"/>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9" name="object 8">
            <a:extLst>
              <a:ext uri="{FF2B5EF4-FFF2-40B4-BE49-F238E27FC236}">
                <a16:creationId xmlns:a16="http://schemas.microsoft.com/office/drawing/2014/main" id="{92470405-FC7B-4CEF-ABB6-F44C733831ED}"/>
              </a:ext>
            </a:extLst>
          </p:cNvPr>
          <p:cNvSpPr/>
          <p:nvPr/>
        </p:nvSpPr>
        <p:spPr>
          <a:xfrm>
            <a:off x="3932689" y="2510948"/>
            <a:ext cx="1059180" cy="1052195"/>
          </a:xfrm>
          <a:custGeom>
            <a:avLst/>
            <a:gdLst/>
            <a:ahLst/>
            <a:cxnLst/>
            <a:rect l="l" t="t" r="r" b="b"/>
            <a:pathLst>
              <a:path w="1059179" h="1052195">
                <a:moveTo>
                  <a:pt x="0" y="0"/>
                </a:moveTo>
                <a:lnTo>
                  <a:pt x="1058865" y="0"/>
                </a:lnTo>
                <a:lnTo>
                  <a:pt x="1058865" y="1051721"/>
                </a:lnTo>
                <a:lnTo>
                  <a:pt x="0" y="1051721"/>
                </a:lnTo>
                <a:lnTo>
                  <a:pt x="0" y="0"/>
                </a:lnTo>
                <a:close/>
              </a:path>
            </a:pathLst>
          </a:custGeom>
          <a:ln w="38100">
            <a:solidFill>
              <a:srgbClr val="FF0000"/>
            </a:solidFill>
          </a:ln>
        </p:spPr>
        <p:txBody>
          <a:bodyPr wrap="square" lIns="0" tIns="0" rIns="0" bIns="0" rtlCol="0"/>
          <a:lstStyle/>
          <a:p>
            <a:endParaRPr/>
          </a:p>
        </p:txBody>
      </p:sp>
      <p:sp>
        <p:nvSpPr>
          <p:cNvPr id="16" name="object 7">
            <a:extLst>
              <a:ext uri="{FF2B5EF4-FFF2-40B4-BE49-F238E27FC236}">
                <a16:creationId xmlns:a16="http://schemas.microsoft.com/office/drawing/2014/main" id="{62BC5957-B4BA-4F1A-A0DA-AA5C4AD2D9A0}"/>
              </a:ext>
            </a:extLst>
          </p:cNvPr>
          <p:cNvSpPr/>
          <p:nvPr/>
        </p:nvSpPr>
        <p:spPr>
          <a:xfrm>
            <a:off x="5559373" y="3563143"/>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
        <p:nvSpPr>
          <p:cNvPr id="17" name="object 8">
            <a:extLst>
              <a:ext uri="{FF2B5EF4-FFF2-40B4-BE49-F238E27FC236}">
                <a16:creationId xmlns:a16="http://schemas.microsoft.com/office/drawing/2014/main" id="{4A953118-5E90-4ED9-BEDB-86B7C39E7680}"/>
              </a:ext>
            </a:extLst>
          </p:cNvPr>
          <p:cNvSpPr txBox="1"/>
          <p:nvPr/>
        </p:nvSpPr>
        <p:spPr>
          <a:xfrm>
            <a:off x="6448109" y="3630256"/>
            <a:ext cx="1645285" cy="382156"/>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dirty="0">
              <a:latin typeface="Calibri"/>
              <a:cs typeface="Calibri"/>
            </a:endParaRPr>
          </a:p>
        </p:txBody>
      </p:sp>
      <p:sp>
        <p:nvSpPr>
          <p:cNvPr id="18" name="object 9">
            <a:extLst>
              <a:ext uri="{FF2B5EF4-FFF2-40B4-BE49-F238E27FC236}">
                <a16:creationId xmlns:a16="http://schemas.microsoft.com/office/drawing/2014/main" id="{EDE9422E-E8FF-4F4F-9560-62519415F399}"/>
              </a:ext>
            </a:extLst>
          </p:cNvPr>
          <p:cNvSpPr/>
          <p:nvPr/>
        </p:nvSpPr>
        <p:spPr>
          <a:xfrm>
            <a:off x="5420139" y="4518991"/>
            <a:ext cx="721090" cy="721912"/>
          </a:xfrm>
          <a:prstGeom prst="rect">
            <a:avLst/>
          </a:prstGeom>
          <a:blipFill>
            <a:blip r:embed="rId4" cstate="print"/>
            <a:stretch>
              <a:fillRect l="-49224" t="-49054"/>
            </a:stretch>
          </a:blipFill>
        </p:spPr>
        <p:txBody>
          <a:bodyPr wrap="square" lIns="0" tIns="0" rIns="0" bIns="0" rtlCol="0"/>
          <a:lstStyle/>
          <a:p>
            <a:endParaRPr/>
          </a:p>
        </p:txBody>
      </p:sp>
      <p:sp>
        <p:nvSpPr>
          <p:cNvPr id="20" name="Rectangle 19">
            <a:extLst>
              <a:ext uri="{FF2B5EF4-FFF2-40B4-BE49-F238E27FC236}">
                <a16:creationId xmlns:a16="http://schemas.microsoft.com/office/drawing/2014/main" id="{014125FF-E0FA-4AF9-A55A-772349AD825E}"/>
              </a:ext>
            </a:extLst>
          </p:cNvPr>
          <p:cNvSpPr/>
          <p:nvPr/>
        </p:nvSpPr>
        <p:spPr>
          <a:xfrm>
            <a:off x="5830957" y="4263690"/>
            <a:ext cx="6096000" cy="830997"/>
          </a:xfrm>
          <a:prstGeom prst="rect">
            <a:avLst/>
          </a:prstGeom>
        </p:spPr>
        <p:txBody>
          <a:bodyPr>
            <a:spAutoFit/>
          </a:bodyPr>
          <a:lstStyle/>
          <a:p>
            <a:pPr marL="706120">
              <a:lnSpc>
                <a:spcPct val="100000"/>
              </a:lnSpc>
            </a:pPr>
            <a:r>
              <a:rPr lang="en-US" sz="2400" b="1" spc="-10" dirty="0">
                <a:cs typeface="Calibri"/>
              </a:rPr>
              <a:t>Result</a:t>
            </a:r>
            <a:endParaRPr lang="en-US" sz="2400" dirty="0">
              <a:cs typeface="Calibri"/>
            </a:endParaRPr>
          </a:p>
          <a:p>
            <a:pPr marL="827405">
              <a:lnSpc>
                <a:spcPct val="100000"/>
              </a:lnSpc>
              <a:spcBef>
                <a:spcPts val="20"/>
              </a:spcBef>
            </a:pPr>
            <a:r>
              <a:rPr lang="en-US" sz="2400" spc="-5" dirty="0">
                <a:latin typeface="Cambria Math"/>
                <a:cs typeface="Cambria Math"/>
              </a:rPr>
              <a:t>2×2</a:t>
            </a:r>
            <a:endParaRPr lang="en-US" sz="2400" dirty="0">
              <a:latin typeface="Cambria Math"/>
              <a:cs typeface="Cambria Math"/>
            </a:endParaRPr>
          </a:p>
        </p:txBody>
      </p:sp>
      <p:sp>
        <p:nvSpPr>
          <p:cNvPr id="15" name="object 11">
            <a:extLst>
              <a:ext uri="{FF2B5EF4-FFF2-40B4-BE49-F238E27FC236}">
                <a16:creationId xmlns:a16="http://schemas.microsoft.com/office/drawing/2014/main" id="{71D7F54C-ED64-4231-AD60-A9E54C152332}"/>
              </a:ext>
            </a:extLst>
          </p:cNvPr>
          <p:cNvSpPr/>
          <p:nvPr/>
        </p:nvSpPr>
        <p:spPr>
          <a:xfrm>
            <a:off x="5782063" y="4882914"/>
            <a:ext cx="355600" cy="346710"/>
          </a:xfrm>
          <a:custGeom>
            <a:avLst/>
            <a:gdLst/>
            <a:ahLst/>
            <a:cxnLst/>
            <a:rect l="l" t="t" r="r" b="b"/>
            <a:pathLst>
              <a:path w="355600" h="346710">
                <a:moveTo>
                  <a:pt x="0" y="0"/>
                </a:moveTo>
                <a:lnTo>
                  <a:pt x="354978" y="0"/>
                </a:lnTo>
                <a:lnTo>
                  <a:pt x="354978" y="346667"/>
                </a:lnTo>
                <a:lnTo>
                  <a:pt x="0" y="346667"/>
                </a:lnTo>
                <a:lnTo>
                  <a:pt x="0" y="0"/>
                </a:lnTo>
                <a:close/>
              </a:path>
            </a:pathLst>
          </a:custGeom>
          <a:ln w="57150">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803027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7993-15DB-482C-90DC-DB4662DE7151}"/>
              </a:ext>
            </a:extLst>
          </p:cNvPr>
          <p:cNvSpPr>
            <a:spLocks noGrp="1"/>
          </p:cNvSpPr>
          <p:nvPr>
            <p:ph type="title"/>
          </p:nvPr>
        </p:nvSpPr>
        <p:spPr/>
        <p:txBody>
          <a:bodyPr/>
          <a:lstStyle/>
          <a:p>
            <a:r>
              <a:rPr lang="en-US" dirty="0"/>
              <a:t>Intuition</a:t>
            </a:r>
          </a:p>
        </p:txBody>
      </p:sp>
      <p:graphicFrame>
        <p:nvGraphicFramePr>
          <p:cNvPr id="4" name="Table 4">
            <a:extLst>
              <a:ext uri="{FF2B5EF4-FFF2-40B4-BE49-F238E27FC236}">
                <a16:creationId xmlns:a16="http://schemas.microsoft.com/office/drawing/2014/main" id="{4422D40D-2FF8-4596-B606-E669CC3F33AF}"/>
              </a:ext>
            </a:extLst>
          </p:cNvPr>
          <p:cNvGraphicFramePr>
            <a:graphicFrameLocks noGrp="1"/>
          </p:cNvGraphicFramePr>
          <p:nvPr>
            <p:ph idx="1"/>
            <p:extLst>
              <p:ext uri="{D42A27DB-BD31-4B8C-83A1-F6EECF244321}">
                <p14:modId xmlns:p14="http://schemas.microsoft.com/office/powerpoint/2010/main" val="2009247435"/>
              </p:ext>
            </p:extLst>
          </p:nvPr>
        </p:nvGraphicFramePr>
        <p:xfrm>
          <a:off x="838200" y="1825625"/>
          <a:ext cx="2651761" cy="2651761"/>
        </p:xfrm>
        <a:graphic>
          <a:graphicData uri="http://schemas.openxmlformats.org/drawingml/2006/table">
            <a:tbl>
              <a:tblPr>
                <a:tableStyleId>{5C22544A-7EE6-4342-B048-85BDC9FD1C3A}</a:tableStyleId>
              </a:tblPr>
              <a:tblGrid>
                <a:gridCol w="378823">
                  <a:extLst>
                    <a:ext uri="{9D8B030D-6E8A-4147-A177-3AD203B41FA5}">
                      <a16:colId xmlns:a16="http://schemas.microsoft.com/office/drawing/2014/main" val="1970521323"/>
                    </a:ext>
                  </a:extLst>
                </a:gridCol>
                <a:gridCol w="378823">
                  <a:extLst>
                    <a:ext uri="{9D8B030D-6E8A-4147-A177-3AD203B41FA5}">
                      <a16:colId xmlns:a16="http://schemas.microsoft.com/office/drawing/2014/main" val="2171033447"/>
                    </a:ext>
                  </a:extLst>
                </a:gridCol>
                <a:gridCol w="378823">
                  <a:extLst>
                    <a:ext uri="{9D8B030D-6E8A-4147-A177-3AD203B41FA5}">
                      <a16:colId xmlns:a16="http://schemas.microsoft.com/office/drawing/2014/main" val="3796784095"/>
                    </a:ext>
                  </a:extLst>
                </a:gridCol>
                <a:gridCol w="378823">
                  <a:extLst>
                    <a:ext uri="{9D8B030D-6E8A-4147-A177-3AD203B41FA5}">
                      <a16:colId xmlns:a16="http://schemas.microsoft.com/office/drawing/2014/main" val="134700037"/>
                    </a:ext>
                  </a:extLst>
                </a:gridCol>
                <a:gridCol w="378823">
                  <a:extLst>
                    <a:ext uri="{9D8B030D-6E8A-4147-A177-3AD203B41FA5}">
                      <a16:colId xmlns:a16="http://schemas.microsoft.com/office/drawing/2014/main" val="1092730645"/>
                    </a:ext>
                  </a:extLst>
                </a:gridCol>
                <a:gridCol w="378823">
                  <a:extLst>
                    <a:ext uri="{9D8B030D-6E8A-4147-A177-3AD203B41FA5}">
                      <a16:colId xmlns:a16="http://schemas.microsoft.com/office/drawing/2014/main" val="3102212158"/>
                    </a:ext>
                  </a:extLst>
                </a:gridCol>
                <a:gridCol w="378823">
                  <a:extLst>
                    <a:ext uri="{9D8B030D-6E8A-4147-A177-3AD203B41FA5}">
                      <a16:colId xmlns:a16="http://schemas.microsoft.com/office/drawing/2014/main" val="119378633"/>
                    </a:ext>
                  </a:extLst>
                </a:gridCol>
              </a:tblGrid>
              <a:tr h="37882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284796256"/>
                  </a:ext>
                </a:extLst>
              </a:tr>
              <a:tr h="378823">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868671932"/>
                  </a:ext>
                </a:extLst>
              </a:tr>
              <a:tr h="37882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23143554"/>
                  </a:ext>
                </a:extLst>
              </a:tr>
              <a:tr h="37882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377921307"/>
                  </a:ext>
                </a:extLst>
              </a:tr>
              <a:tr h="37882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72968433"/>
                  </a:ext>
                </a:extLst>
              </a:tr>
              <a:tr h="378823">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133046261"/>
                  </a:ext>
                </a:extLst>
              </a:tr>
              <a:tr h="37882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05040340"/>
                  </a:ext>
                </a:extLst>
              </a:tr>
            </a:tbl>
          </a:graphicData>
        </a:graphic>
      </p:graphicFrame>
      <p:sp>
        <p:nvSpPr>
          <p:cNvPr id="5" name="object 5">
            <a:extLst>
              <a:ext uri="{FF2B5EF4-FFF2-40B4-BE49-F238E27FC236}">
                <a16:creationId xmlns:a16="http://schemas.microsoft.com/office/drawing/2014/main" id="{304E311A-6472-44CE-84A8-FD0AC33AD3CD}"/>
              </a:ext>
            </a:extLst>
          </p:cNvPr>
          <p:cNvSpPr txBox="1"/>
          <p:nvPr/>
        </p:nvSpPr>
        <p:spPr>
          <a:xfrm>
            <a:off x="1390967" y="4612323"/>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dirty="0">
              <a:latin typeface="Calibri"/>
              <a:cs typeface="Calibri"/>
            </a:endParaRPr>
          </a:p>
          <a:p>
            <a:pPr marL="16510" algn="ctr">
              <a:lnSpc>
                <a:spcPct val="100000"/>
              </a:lnSpc>
              <a:spcBef>
                <a:spcPts val="20"/>
              </a:spcBef>
            </a:pPr>
            <a:r>
              <a:rPr lang="en-US" sz="2400" spc="-5" dirty="0">
                <a:solidFill>
                  <a:srgbClr val="2F5597"/>
                </a:solidFill>
                <a:latin typeface="Cambria Math"/>
                <a:cs typeface="Cambria Math"/>
              </a:rPr>
              <a:t>7</a:t>
            </a:r>
            <a:r>
              <a:rPr sz="2400" spc="-5" dirty="0">
                <a:solidFill>
                  <a:srgbClr val="2F5597"/>
                </a:solidFill>
                <a:latin typeface="Cambria Math"/>
                <a:cs typeface="Cambria Math"/>
              </a:rPr>
              <a:t>×</a:t>
            </a:r>
            <a:r>
              <a:rPr lang="en-US" sz="2400" spc="-5" dirty="0">
                <a:solidFill>
                  <a:srgbClr val="2F5597"/>
                </a:solidFill>
                <a:latin typeface="Cambria Math"/>
                <a:cs typeface="Cambria Math"/>
              </a:rPr>
              <a:t>7</a:t>
            </a:r>
            <a:endParaRPr sz="2400" dirty="0">
              <a:latin typeface="Cambria Math"/>
              <a:cs typeface="Cambria Math"/>
            </a:endParaRPr>
          </a:p>
        </p:txBody>
      </p:sp>
      <p:graphicFrame>
        <p:nvGraphicFramePr>
          <p:cNvPr id="6" name="Table 6">
            <a:extLst>
              <a:ext uri="{FF2B5EF4-FFF2-40B4-BE49-F238E27FC236}">
                <a16:creationId xmlns:a16="http://schemas.microsoft.com/office/drawing/2014/main" id="{A492F92B-444B-4941-BDE7-E46C05FE52B6}"/>
              </a:ext>
            </a:extLst>
          </p:cNvPr>
          <p:cNvGraphicFramePr>
            <a:graphicFrameLocks noGrp="1"/>
          </p:cNvGraphicFramePr>
          <p:nvPr>
            <p:extLst>
              <p:ext uri="{D42A27DB-BD31-4B8C-83A1-F6EECF244321}">
                <p14:modId xmlns:p14="http://schemas.microsoft.com/office/powerpoint/2010/main" val="4090475284"/>
              </p:ext>
            </p:extLst>
          </p:nvPr>
        </p:nvGraphicFramePr>
        <p:xfrm>
          <a:off x="4299279" y="1825624"/>
          <a:ext cx="1097280" cy="1097280"/>
        </p:xfrm>
        <a:graphic>
          <a:graphicData uri="http://schemas.openxmlformats.org/drawingml/2006/table">
            <a:tbl>
              <a:tblPr>
                <a:tableStyleId>{21E4AEA4-8DFA-4A89-87EB-49C32662AFE0}</a:tableStyleId>
              </a:tblPr>
              <a:tblGrid>
                <a:gridCol w="365760">
                  <a:extLst>
                    <a:ext uri="{9D8B030D-6E8A-4147-A177-3AD203B41FA5}">
                      <a16:colId xmlns:a16="http://schemas.microsoft.com/office/drawing/2014/main" val="2867126759"/>
                    </a:ext>
                  </a:extLst>
                </a:gridCol>
                <a:gridCol w="365760">
                  <a:extLst>
                    <a:ext uri="{9D8B030D-6E8A-4147-A177-3AD203B41FA5}">
                      <a16:colId xmlns:a16="http://schemas.microsoft.com/office/drawing/2014/main" val="1514516047"/>
                    </a:ext>
                  </a:extLst>
                </a:gridCol>
                <a:gridCol w="365760">
                  <a:extLst>
                    <a:ext uri="{9D8B030D-6E8A-4147-A177-3AD203B41FA5}">
                      <a16:colId xmlns:a16="http://schemas.microsoft.com/office/drawing/2014/main" val="3466938859"/>
                    </a:ext>
                  </a:extLst>
                </a:gridCol>
              </a:tblGrid>
              <a:tr h="33528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163750502"/>
                  </a:ext>
                </a:extLst>
              </a:tr>
              <a:tr h="33528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477696688"/>
                  </a:ext>
                </a:extLst>
              </a:tr>
              <a:tr h="335280">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97827118"/>
                  </a:ext>
                </a:extLst>
              </a:tr>
            </a:tbl>
          </a:graphicData>
        </a:graphic>
      </p:graphicFrame>
      <p:sp>
        <p:nvSpPr>
          <p:cNvPr id="7" name="object 6">
            <a:extLst>
              <a:ext uri="{FF2B5EF4-FFF2-40B4-BE49-F238E27FC236}">
                <a16:creationId xmlns:a16="http://schemas.microsoft.com/office/drawing/2014/main" id="{CC4E0C70-E2F6-4D2C-91CA-8F2A09FC88A9}"/>
              </a:ext>
            </a:extLst>
          </p:cNvPr>
          <p:cNvSpPr txBox="1"/>
          <p:nvPr/>
        </p:nvSpPr>
        <p:spPr>
          <a:xfrm>
            <a:off x="3971619" y="305784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dirty="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dirty="0">
              <a:latin typeface="Cambria Math"/>
              <a:cs typeface="Cambria Math"/>
            </a:endParaRPr>
          </a:p>
        </p:txBody>
      </p:sp>
      <p:sp>
        <p:nvSpPr>
          <p:cNvPr id="8" name="object 5">
            <a:extLst>
              <a:ext uri="{FF2B5EF4-FFF2-40B4-BE49-F238E27FC236}">
                <a16:creationId xmlns:a16="http://schemas.microsoft.com/office/drawing/2014/main" id="{79504667-E373-42DA-BC7E-4451157C3E09}"/>
              </a:ext>
            </a:extLst>
          </p:cNvPr>
          <p:cNvSpPr txBox="1"/>
          <p:nvPr/>
        </p:nvSpPr>
        <p:spPr>
          <a:xfrm>
            <a:off x="8448021" y="4792715"/>
            <a:ext cx="1546225" cy="759460"/>
          </a:xfrm>
          <a:prstGeom prst="rect">
            <a:avLst/>
          </a:prstGeom>
        </p:spPr>
        <p:txBody>
          <a:bodyPr vert="horz" wrap="square" lIns="0" tIns="12700" rIns="0" bIns="0" rtlCol="0">
            <a:spAutoFit/>
          </a:bodyPr>
          <a:lstStyle/>
          <a:p>
            <a:pPr algn="ctr">
              <a:lnSpc>
                <a:spcPct val="100000"/>
              </a:lnSpc>
              <a:spcBef>
                <a:spcPts val="100"/>
              </a:spcBef>
            </a:pPr>
            <a:r>
              <a:rPr lang="en-US" sz="2400" b="1" spc="-5" dirty="0">
                <a:latin typeface="Calibri"/>
                <a:cs typeface="Calibri"/>
              </a:rPr>
              <a:t>Result</a:t>
            </a:r>
            <a:endParaRPr sz="2400" dirty="0">
              <a:latin typeface="Calibri"/>
              <a:cs typeface="Calibri"/>
            </a:endParaRPr>
          </a:p>
          <a:p>
            <a:pPr marL="16510" algn="ctr">
              <a:lnSpc>
                <a:spcPct val="100000"/>
              </a:lnSpc>
              <a:spcBef>
                <a:spcPts val="20"/>
              </a:spcBef>
            </a:pPr>
            <a:r>
              <a:rPr lang="en-US" sz="2400" spc="-5" dirty="0">
                <a:solidFill>
                  <a:srgbClr val="2F5597"/>
                </a:solidFill>
                <a:latin typeface="Cambria Math"/>
                <a:cs typeface="Cambria Math"/>
              </a:rPr>
              <a:t>?</a:t>
            </a:r>
            <a:r>
              <a:rPr sz="2400" spc="-5" dirty="0">
                <a:solidFill>
                  <a:srgbClr val="2F5597"/>
                </a:solidFill>
                <a:latin typeface="Cambria Math"/>
                <a:cs typeface="Cambria Math"/>
              </a:rPr>
              <a:t>×</a:t>
            </a:r>
            <a:r>
              <a:rPr lang="en-US" sz="2400" spc="-5" dirty="0">
                <a:solidFill>
                  <a:srgbClr val="2F5597"/>
                </a:solidFill>
                <a:latin typeface="Cambria Math"/>
                <a:cs typeface="Cambria Math"/>
              </a:rPr>
              <a:t>?</a:t>
            </a:r>
            <a:endParaRPr sz="2400" dirty="0">
              <a:latin typeface="Cambria Math"/>
              <a:cs typeface="Cambria Math"/>
            </a:endParaRPr>
          </a:p>
        </p:txBody>
      </p:sp>
      <p:sp>
        <p:nvSpPr>
          <p:cNvPr id="10" name="object 7">
            <a:extLst>
              <a:ext uri="{FF2B5EF4-FFF2-40B4-BE49-F238E27FC236}">
                <a16:creationId xmlns:a16="http://schemas.microsoft.com/office/drawing/2014/main" id="{FA3EFC91-F4D1-48B0-A359-96AE293FA79D}"/>
              </a:ext>
            </a:extLst>
          </p:cNvPr>
          <p:cNvSpPr/>
          <p:nvPr/>
        </p:nvSpPr>
        <p:spPr>
          <a:xfrm rot="16200000">
            <a:off x="6788083" y="2883251"/>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4145535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7993-15DB-482C-90DC-DB4662DE7151}"/>
              </a:ext>
            </a:extLst>
          </p:cNvPr>
          <p:cNvSpPr>
            <a:spLocks noGrp="1"/>
          </p:cNvSpPr>
          <p:nvPr>
            <p:ph type="title"/>
          </p:nvPr>
        </p:nvSpPr>
        <p:spPr/>
        <p:txBody>
          <a:bodyPr/>
          <a:lstStyle/>
          <a:p>
            <a:r>
              <a:rPr lang="en-US" dirty="0"/>
              <a:t>Intuition</a:t>
            </a:r>
          </a:p>
        </p:txBody>
      </p:sp>
      <p:graphicFrame>
        <p:nvGraphicFramePr>
          <p:cNvPr id="4" name="Table 4">
            <a:extLst>
              <a:ext uri="{FF2B5EF4-FFF2-40B4-BE49-F238E27FC236}">
                <a16:creationId xmlns:a16="http://schemas.microsoft.com/office/drawing/2014/main" id="{4422D40D-2FF8-4596-B606-E669CC3F33AF}"/>
              </a:ext>
            </a:extLst>
          </p:cNvPr>
          <p:cNvGraphicFramePr>
            <a:graphicFrameLocks noGrp="1"/>
          </p:cNvGraphicFramePr>
          <p:nvPr>
            <p:ph idx="1"/>
          </p:nvPr>
        </p:nvGraphicFramePr>
        <p:xfrm>
          <a:off x="838200" y="1825625"/>
          <a:ext cx="2651761" cy="2651761"/>
        </p:xfrm>
        <a:graphic>
          <a:graphicData uri="http://schemas.openxmlformats.org/drawingml/2006/table">
            <a:tbl>
              <a:tblPr>
                <a:tableStyleId>{5C22544A-7EE6-4342-B048-85BDC9FD1C3A}</a:tableStyleId>
              </a:tblPr>
              <a:tblGrid>
                <a:gridCol w="378823">
                  <a:extLst>
                    <a:ext uri="{9D8B030D-6E8A-4147-A177-3AD203B41FA5}">
                      <a16:colId xmlns:a16="http://schemas.microsoft.com/office/drawing/2014/main" val="1970521323"/>
                    </a:ext>
                  </a:extLst>
                </a:gridCol>
                <a:gridCol w="378823">
                  <a:extLst>
                    <a:ext uri="{9D8B030D-6E8A-4147-A177-3AD203B41FA5}">
                      <a16:colId xmlns:a16="http://schemas.microsoft.com/office/drawing/2014/main" val="2171033447"/>
                    </a:ext>
                  </a:extLst>
                </a:gridCol>
                <a:gridCol w="378823">
                  <a:extLst>
                    <a:ext uri="{9D8B030D-6E8A-4147-A177-3AD203B41FA5}">
                      <a16:colId xmlns:a16="http://schemas.microsoft.com/office/drawing/2014/main" val="3796784095"/>
                    </a:ext>
                  </a:extLst>
                </a:gridCol>
                <a:gridCol w="378823">
                  <a:extLst>
                    <a:ext uri="{9D8B030D-6E8A-4147-A177-3AD203B41FA5}">
                      <a16:colId xmlns:a16="http://schemas.microsoft.com/office/drawing/2014/main" val="134700037"/>
                    </a:ext>
                  </a:extLst>
                </a:gridCol>
                <a:gridCol w="378823">
                  <a:extLst>
                    <a:ext uri="{9D8B030D-6E8A-4147-A177-3AD203B41FA5}">
                      <a16:colId xmlns:a16="http://schemas.microsoft.com/office/drawing/2014/main" val="1092730645"/>
                    </a:ext>
                  </a:extLst>
                </a:gridCol>
                <a:gridCol w="378823">
                  <a:extLst>
                    <a:ext uri="{9D8B030D-6E8A-4147-A177-3AD203B41FA5}">
                      <a16:colId xmlns:a16="http://schemas.microsoft.com/office/drawing/2014/main" val="3102212158"/>
                    </a:ext>
                  </a:extLst>
                </a:gridCol>
                <a:gridCol w="378823">
                  <a:extLst>
                    <a:ext uri="{9D8B030D-6E8A-4147-A177-3AD203B41FA5}">
                      <a16:colId xmlns:a16="http://schemas.microsoft.com/office/drawing/2014/main" val="119378633"/>
                    </a:ext>
                  </a:extLst>
                </a:gridCol>
              </a:tblGrid>
              <a:tr h="37882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284796256"/>
                  </a:ext>
                </a:extLst>
              </a:tr>
              <a:tr h="378823">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868671932"/>
                  </a:ext>
                </a:extLst>
              </a:tr>
              <a:tr h="37882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23143554"/>
                  </a:ext>
                </a:extLst>
              </a:tr>
              <a:tr h="37882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377921307"/>
                  </a:ext>
                </a:extLst>
              </a:tr>
              <a:tr h="37882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72968433"/>
                  </a:ext>
                </a:extLst>
              </a:tr>
              <a:tr h="378823">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133046261"/>
                  </a:ext>
                </a:extLst>
              </a:tr>
              <a:tr h="37882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05040340"/>
                  </a:ext>
                </a:extLst>
              </a:tr>
            </a:tbl>
          </a:graphicData>
        </a:graphic>
      </p:graphicFrame>
      <p:sp>
        <p:nvSpPr>
          <p:cNvPr id="5" name="object 5">
            <a:extLst>
              <a:ext uri="{FF2B5EF4-FFF2-40B4-BE49-F238E27FC236}">
                <a16:creationId xmlns:a16="http://schemas.microsoft.com/office/drawing/2014/main" id="{304E311A-6472-44CE-84A8-FD0AC33AD3CD}"/>
              </a:ext>
            </a:extLst>
          </p:cNvPr>
          <p:cNvSpPr txBox="1"/>
          <p:nvPr/>
        </p:nvSpPr>
        <p:spPr>
          <a:xfrm>
            <a:off x="1390967" y="4612323"/>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dirty="0">
              <a:latin typeface="Calibri"/>
              <a:cs typeface="Calibri"/>
            </a:endParaRPr>
          </a:p>
          <a:p>
            <a:pPr marL="16510" algn="ctr">
              <a:lnSpc>
                <a:spcPct val="100000"/>
              </a:lnSpc>
              <a:spcBef>
                <a:spcPts val="20"/>
              </a:spcBef>
            </a:pPr>
            <a:r>
              <a:rPr lang="en-US" sz="2400" spc="-5" dirty="0">
                <a:solidFill>
                  <a:srgbClr val="2F5597"/>
                </a:solidFill>
                <a:latin typeface="Cambria Math"/>
                <a:cs typeface="Cambria Math"/>
              </a:rPr>
              <a:t>7</a:t>
            </a:r>
            <a:r>
              <a:rPr sz="2400" spc="-5" dirty="0">
                <a:solidFill>
                  <a:srgbClr val="2F5597"/>
                </a:solidFill>
                <a:latin typeface="Cambria Math"/>
                <a:cs typeface="Cambria Math"/>
              </a:rPr>
              <a:t>×</a:t>
            </a:r>
            <a:r>
              <a:rPr lang="en-US" sz="2400" spc="-5" dirty="0">
                <a:solidFill>
                  <a:srgbClr val="2F5597"/>
                </a:solidFill>
                <a:latin typeface="Cambria Math"/>
                <a:cs typeface="Cambria Math"/>
              </a:rPr>
              <a:t>7</a:t>
            </a:r>
            <a:endParaRPr sz="2400" dirty="0">
              <a:latin typeface="Cambria Math"/>
              <a:cs typeface="Cambria Math"/>
            </a:endParaRPr>
          </a:p>
        </p:txBody>
      </p:sp>
      <p:graphicFrame>
        <p:nvGraphicFramePr>
          <p:cNvPr id="6" name="Table 6">
            <a:extLst>
              <a:ext uri="{FF2B5EF4-FFF2-40B4-BE49-F238E27FC236}">
                <a16:creationId xmlns:a16="http://schemas.microsoft.com/office/drawing/2014/main" id="{A492F92B-444B-4941-BDE7-E46C05FE52B6}"/>
              </a:ext>
            </a:extLst>
          </p:cNvPr>
          <p:cNvGraphicFramePr>
            <a:graphicFrameLocks noGrp="1"/>
          </p:cNvGraphicFramePr>
          <p:nvPr/>
        </p:nvGraphicFramePr>
        <p:xfrm>
          <a:off x="4299279" y="1825624"/>
          <a:ext cx="1097280" cy="1097280"/>
        </p:xfrm>
        <a:graphic>
          <a:graphicData uri="http://schemas.openxmlformats.org/drawingml/2006/table">
            <a:tbl>
              <a:tblPr>
                <a:tableStyleId>{21E4AEA4-8DFA-4A89-87EB-49C32662AFE0}</a:tableStyleId>
              </a:tblPr>
              <a:tblGrid>
                <a:gridCol w="365760">
                  <a:extLst>
                    <a:ext uri="{9D8B030D-6E8A-4147-A177-3AD203B41FA5}">
                      <a16:colId xmlns:a16="http://schemas.microsoft.com/office/drawing/2014/main" val="2867126759"/>
                    </a:ext>
                  </a:extLst>
                </a:gridCol>
                <a:gridCol w="365760">
                  <a:extLst>
                    <a:ext uri="{9D8B030D-6E8A-4147-A177-3AD203B41FA5}">
                      <a16:colId xmlns:a16="http://schemas.microsoft.com/office/drawing/2014/main" val="1514516047"/>
                    </a:ext>
                  </a:extLst>
                </a:gridCol>
                <a:gridCol w="365760">
                  <a:extLst>
                    <a:ext uri="{9D8B030D-6E8A-4147-A177-3AD203B41FA5}">
                      <a16:colId xmlns:a16="http://schemas.microsoft.com/office/drawing/2014/main" val="3466938859"/>
                    </a:ext>
                  </a:extLst>
                </a:gridCol>
              </a:tblGrid>
              <a:tr h="33528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163750502"/>
                  </a:ext>
                </a:extLst>
              </a:tr>
              <a:tr h="33528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477696688"/>
                  </a:ext>
                </a:extLst>
              </a:tr>
              <a:tr h="335280">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97827118"/>
                  </a:ext>
                </a:extLst>
              </a:tr>
            </a:tbl>
          </a:graphicData>
        </a:graphic>
      </p:graphicFrame>
      <p:sp>
        <p:nvSpPr>
          <p:cNvPr id="7" name="object 6">
            <a:extLst>
              <a:ext uri="{FF2B5EF4-FFF2-40B4-BE49-F238E27FC236}">
                <a16:creationId xmlns:a16="http://schemas.microsoft.com/office/drawing/2014/main" id="{CC4E0C70-E2F6-4D2C-91CA-8F2A09FC88A9}"/>
              </a:ext>
            </a:extLst>
          </p:cNvPr>
          <p:cNvSpPr txBox="1"/>
          <p:nvPr/>
        </p:nvSpPr>
        <p:spPr>
          <a:xfrm>
            <a:off x="3971619" y="305784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dirty="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dirty="0">
              <a:latin typeface="Cambria Math"/>
              <a:cs typeface="Cambria Math"/>
            </a:endParaRPr>
          </a:p>
        </p:txBody>
      </p:sp>
      <p:sp>
        <p:nvSpPr>
          <p:cNvPr id="8" name="object 5">
            <a:extLst>
              <a:ext uri="{FF2B5EF4-FFF2-40B4-BE49-F238E27FC236}">
                <a16:creationId xmlns:a16="http://schemas.microsoft.com/office/drawing/2014/main" id="{79504667-E373-42DA-BC7E-4451157C3E09}"/>
              </a:ext>
            </a:extLst>
          </p:cNvPr>
          <p:cNvSpPr txBox="1"/>
          <p:nvPr/>
        </p:nvSpPr>
        <p:spPr>
          <a:xfrm>
            <a:off x="8448021" y="4792715"/>
            <a:ext cx="1546225" cy="759460"/>
          </a:xfrm>
          <a:prstGeom prst="rect">
            <a:avLst/>
          </a:prstGeom>
        </p:spPr>
        <p:txBody>
          <a:bodyPr vert="horz" wrap="square" lIns="0" tIns="12700" rIns="0" bIns="0" rtlCol="0">
            <a:spAutoFit/>
          </a:bodyPr>
          <a:lstStyle/>
          <a:p>
            <a:pPr algn="ctr">
              <a:lnSpc>
                <a:spcPct val="100000"/>
              </a:lnSpc>
              <a:spcBef>
                <a:spcPts val="100"/>
              </a:spcBef>
            </a:pPr>
            <a:r>
              <a:rPr lang="en-US" sz="2400" b="1" spc="-5" dirty="0">
                <a:latin typeface="Calibri"/>
                <a:cs typeface="Calibri"/>
              </a:rPr>
              <a:t>Result</a:t>
            </a:r>
            <a:endParaRPr sz="2400" dirty="0">
              <a:latin typeface="Calibri"/>
              <a:cs typeface="Calibri"/>
            </a:endParaRPr>
          </a:p>
          <a:p>
            <a:pPr marL="16510" algn="ctr">
              <a:lnSpc>
                <a:spcPct val="100000"/>
              </a:lnSpc>
              <a:spcBef>
                <a:spcPts val="20"/>
              </a:spcBef>
            </a:pPr>
            <a:r>
              <a:rPr lang="en-US" sz="2400" spc="-5" dirty="0">
                <a:solidFill>
                  <a:srgbClr val="2F5597"/>
                </a:solidFill>
                <a:latin typeface="Cambria Math"/>
                <a:cs typeface="Cambria Math"/>
              </a:rPr>
              <a:t>5</a:t>
            </a:r>
            <a:r>
              <a:rPr sz="2400" spc="-5" dirty="0">
                <a:solidFill>
                  <a:srgbClr val="2F5597"/>
                </a:solidFill>
                <a:latin typeface="Cambria Math"/>
                <a:cs typeface="Cambria Math"/>
              </a:rPr>
              <a:t>×</a:t>
            </a:r>
            <a:r>
              <a:rPr lang="en-US" sz="2400" spc="-5" dirty="0">
                <a:solidFill>
                  <a:srgbClr val="2F5597"/>
                </a:solidFill>
                <a:latin typeface="Cambria Math"/>
                <a:cs typeface="Cambria Math"/>
              </a:rPr>
              <a:t>5</a:t>
            </a:r>
            <a:endParaRPr sz="2400" dirty="0">
              <a:latin typeface="Cambria Math"/>
              <a:cs typeface="Cambria Math"/>
            </a:endParaRPr>
          </a:p>
        </p:txBody>
      </p:sp>
      <p:sp>
        <p:nvSpPr>
          <p:cNvPr id="9" name="object 7">
            <a:extLst>
              <a:ext uri="{FF2B5EF4-FFF2-40B4-BE49-F238E27FC236}">
                <a16:creationId xmlns:a16="http://schemas.microsoft.com/office/drawing/2014/main" id="{2B6EA7E8-6DBF-413D-94A5-93A9A995A7AE}"/>
              </a:ext>
            </a:extLst>
          </p:cNvPr>
          <p:cNvSpPr/>
          <p:nvPr/>
        </p:nvSpPr>
        <p:spPr>
          <a:xfrm rot="16200000">
            <a:off x="6788083" y="2883251"/>
            <a:ext cx="162119" cy="511298"/>
          </a:xfrm>
          <a:custGeom>
            <a:avLst/>
            <a:gdLst/>
            <a:ahLst/>
            <a:cxnLst/>
            <a:rect l="l" t="t" r="r" b="b"/>
            <a:pathLst>
              <a:path w="171450" h="1116964">
                <a:moveTo>
                  <a:pt x="171450" y="944956"/>
                </a:moveTo>
                <a:lnTo>
                  <a:pt x="0" y="944956"/>
                </a:lnTo>
                <a:lnTo>
                  <a:pt x="85725" y="1116406"/>
                </a:lnTo>
                <a:lnTo>
                  <a:pt x="171450" y="944956"/>
                </a:lnTo>
                <a:close/>
              </a:path>
              <a:path w="171450" h="1116964">
                <a:moveTo>
                  <a:pt x="114300" y="0"/>
                </a:moveTo>
                <a:lnTo>
                  <a:pt x="57150" y="0"/>
                </a:lnTo>
                <a:lnTo>
                  <a:pt x="57150" y="944956"/>
                </a:lnTo>
                <a:lnTo>
                  <a:pt x="114300" y="944956"/>
                </a:lnTo>
                <a:lnTo>
                  <a:pt x="114300" y="0"/>
                </a:lnTo>
                <a:close/>
              </a:path>
            </a:pathLst>
          </a:custGeom>
          <a:solidFill>
            <a:srgbClr val="000000"/>
          </a:solidFill>
        </p:spPr>
        <p:txBody>
          <a:bodyPr wrap="square" lIns="0" tIns="0" rIns="0" bIns="0" rtlCol="0"/>
          <a:lstStyle/>
          <a:p>
            <a:endParaRPr/>
          </a:p>
        </p:txBody>
      </p:sp>
      <p:graphicFrame>
        <p:nvGraphicFramePr>
          <p:cNvPr id="3" name="Table 9">
            <a:extLst>
              <a:ext uri="{FF2B5EF4-FFF2-40B4-BE49-F238E27FC236}">
                <a16:creationId xmlns:a16="http://schemas.microsoft.com/office/drawing/2014/main" id="{454DF877-2577-48AA-8F4C-64618B7895C1}"/>
              </a:ext>
            </a:extLst>
          </p:cNvPr>
          <p:cNvGraphicFramePr>
            <a:graphicFrameLocks noGrp="1"/>
          </p:cNvGraphicFramePr>
          <p:nvPr>
            <p:extLst>
              <p:ext uri="{D42A27DB-BD31-4B8C-83A1-F6EECF244321}">
                <p14:modId xmlns:p14="http://schemas.microsoft.com/office/powerpoint/2010/main" val="2139379576"/>
              </p:ext>
            </p:extLst>
          </p:nvPr>
        </p:nvGraphicFramePr>
        <p:xfrm>
          <a:off x="8014065" y="1831779"/>
          <a:ext cx="2128310" cy="1854200"/>
        </p:xfrm>
        <a:graphic>
          <a:graphicData uri="http://schemas.openxmlformats.org/drawingml/2006/table">
            <a:tbl>
              <a:tblPr>
                <a:tableStyleId>{5C22544A-7EE6-4342-B048-85BDC9FD1C3A}</a:tableStyleId>
              </a:tblPr>
              <a:tblGrid>
                <a:gridCol w="425662">
                  <a:extLst>
                    <a:ext uri="{9D8B030D-6E8A-4147-A177-3AD203B41FA5}">
                      <a16:colId xmlns:a16="http://schemas.microsoft.com/office/drawing/2014/main" val="2904194932"/>
                    </a:ext>
                  </a:extLst>
                </a:gridCol>
                <a:gridCol w="425662">
                  <a:extLst>
                    <a:ext uri="{9D8B030D-6E8A-4147-A177-3AD203B41FA5}">
                      <a16:colId xmlns:a16="http://schemas.microsoft.com/office/drawing/2014/main" val="1706517488"/>
                    </a:ext>
                  </a:extLst>
                </a:gridCol>
                <a:gridCol w="425662">
                  <a:extLst>
                    <a:ext uri="{9D8B030D-6E8A-4147-A177-3AD203B41FA5}">
                      <a16:colId xmlns:a16="http://schemas.microsoft.com/office/drawing/2014/main" val="616987305"/>
                    </a:ext>
                  </a:extLst>
                </a:gridCol>
                <a:gridCol w="425662">
                  <a:extLst>
                    <a:ext uri="{9D8B030D-6E8A-4147-A177-3AD203B41FA5}">
                      <a16:colId xmlns:a16="http://schemas.microsoft.com/office/drawing/2014/main" val="2061358040"/>
                    </a:ext>
                  </a:extLst>
                </a:gridCol>
                <a:gridCol w="425662">
                  <a:extLst>
                    <a:ext uri="{9D8B030D-6E8A-4147-A177-3AD203B41FA5}">
                      <a16:colId xmlns:a16="http://schemas.microsoft.com/office/drawing/2014/main" val="3047210408"/>
                    </a:ext>
                  </a:extLst>
                </a:gridCol>
              </a:tblGrid>
              <a:tr h="370840">
                <a:tc>
                  <a:txBody>
                    <a:bodyPr/>
                    <a:lstStyle/>
                    <a:p>
                      <a:pPr algn="ctr"/>
                      <a:r>
                        <a:rPr lang="en-US" dirty="0"/>
                        <a:t>2</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4260511170"/>
                  </a:ext>
                </a:extLst>
              </a:tr>
              <a:tr h="370840">
                <a:tc>
                  <a:txBody>
                    <a:bodyPr/>
                    <a:lstStyle/>
                    <a:p>
                      <a:pPr algn="ctr"/>
                      <a:r>
                        <a:rPr lang="en-US" dirty="0"/>
                        <a:t>0</a:t>
                      </a:r>
                    </a:p>
                  </a:txBody>
                  <a:tcPr anchor="ctr"/>
                </a:tc>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932751671"/>
                  </a:ext>
                </a:extLst>
              </a:tr>
              <a:tr h="370840">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658599521"/>
                  </a:ext>
                </a:extLst>
              </a:tr>
              <a:tr h="370840">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3</a:t>
                      </a:r>
                    </a:p>
                  </a:txBody>
                  <a:tcPr anchor="ctr"/>
                </a:tc>
                <a:tc>
                  <a:txBody>
                    <a:bodyPr/>
                    <a:lstStyle/>
                    <a:p>
                      <a:pPr algn="ctr"/>
                      <a:r>
                        <a:rPr lang="en-US" dirty="0"/>
                        <a:t>0</a:t>
                      </a:r>
                    </a:p>
                  </a:txBody>
                  <a:tcPr anchor="ctr"/>
                </a:tc>
                <a:extLst>
                  <a:ext uri="{0D108BD9-81ED-4DB2-BD59-A6C34878D82A}">
                    <a16:rowId xmlns:a16="http://schemas.microsoft.com/office/drawing/2014/main" val="3983916621"/>
                  </a:ext>
                </a:extLst>
              </a:tr>
              <a:tr h="370840">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2</a:t>
                      </a:r>
                    </a:p>
                  </a:txBody>
                  <a:tcPr anchor="ctr"/>
                </a:tc>
                <a:extLst>
                  <a:ext uri="{0D108BD9-81ED-4DB2-BD59-A6C34878D82A}">
                    <a16:rowId xmlns:a16="http://schemas.microsoft.com/office/drawing/2014/main" val="3524806564"/>
                  </a:ext>
                </a:extLst>
              </a:tr>
            </a:tbl>
          </a:graphicData>
        </a:graphic>
      </p:graphicFrame>
    </p:spTree>
    <p:extLst>
      <p:ext uri="{BB962C8B-B14F-4D97-AF65-F5344CB8AC3E}">
        <p14:creationId xmlns:p14="http://schemas.microsoft.com/office/powerpoint/2010/main" val="983283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xamples"/>
          <p:cNvSpPr txBox="1">
            <a:spLocks noGrp="1"/>
          </p:cNvSpPr>
          <p:nvPr>
            <p:ph type="title"/>
          </p:nvPr>
        </p:nvSpPr>
        <p:spPr>
          <a:prstGeom prst="rect">
            <a:avLst/>
          </a:prstGeom>
        </p:spPr>
        <p:txBody>
          <a:bodyPr/>
          <a:lstStyle/>
          <a:p>
            <a:r>
              <a:rPr lang="en-US" dirty="0"/>
              <a:t>Examples</a:t>
            </a:r>
            <a:endParaRPr dirty="0"/>
          </a:p>
        </p:txBody>
      </p:sp>
      <p:pic>
        <p:nvPicPr>
          <p:cNvPr id="253" name="Vd-Orig.png" descr="Vd-Orig.png"/>
          <p:cNvPicPr>
            <a:picLocks noChangeAspect="1"/>
          </p:cNvPicPr>
          <p:nvPr/>
        </p:nvPicPr>
        <p:blipFill>
          <a:blip r:embed="rId3"/>
          <a:stretch>
            <a:fillRect/>
          </a:stretch>
        </p:blipFill>
        <p:spPr>
          <a:xfrm>
            <a:off x="778841" y="2327692"/>
            <a:ext cx="2032001" cy="2032001"/>
          </a:xfrm>
          <a:prstGeom prst="rect">
            <a:avLst/>
          </a:prstGeom>
          <a:ln w="12700">
            <a:miter lim="400000"/>
          </a:ln>
        </p:spPr>
      </p:pic>
      <p:pic>
        <p:nvPicPr>
          <p:cNvPr id="254" name="Vd-Edge3.png" descr="Vd-Edge3.png"/>
          <p:cNvPicPr>
            <a:picLocks noChangeAspect="1"/>
          </p:cNvPicPr>
          <p:nvPr/>
        </p:nvPicPr>
        <p:blipFill>
          <a:blip r:embed="rId4"/>
          <a:stretch>
            <a:fillRect/>
          </a:stretch>
        </p:blipFill>
        <p:spPr>
          <a:xfrm>
            <a:off x="6795388" y="204084"/>
            <a:ext cx="2032001" cy="2032001"/>
          </a:xfrm>
          <a:prstGeom prst="rect">
            <a:avLst/>
          </a:prstGeom>
          <a:ln w="12700">
            <a:miter lim="400000"/>
          </a:ln>
        </p:spPr>
      </p:pic>
      <p:pic>
        <p:nvPicPr>
          <p:cNvPr id="255" name="Vd-Sharp.png" descr="Vd-Sharp.png"/>
          <p:cNvPicPr>
            <a:picLocks noChangeAspect="1"/>
          </p:cNvPicPr>
          <p:nvPr/>
        </p:nvPicPr>
        <p:blipFill>
          <a:blip r:embed="rId5"/>
          <a:stretch>
            <a:fillRect/>
          </a:stretch>
        </p:blipFill>
        <p:spPr>
          <a:xfrm>
            <a:off x="6795388" y="2409392"/>
            <a:ext cx="2032001" cy="2032001"/>
          </a:xfrm>
          <a:prstGeom prst="rect">
            <a:avLst/>
          </a:prstGeom>
          <a:ln w="12700">
            <a:miter lim="400000"/>
          </a:ln>
        </p:spPr>
      </p:pic>
      <p:pic>
        <p:nvPicPr>
          <p:cNvPr id="256" name="Vd-Blur1.png" descr="Vd-Blur1.png"/>
          <p:cNvPicPr>
            <a:picLocks noChangeAspect="1"/>
          </p:cNvPicPr>
          <p:nvPr/>
        </p:nvPicPr>
        <p:blipFill>
          <a:blip r:embed="rId6"/>
          <a:stretch>
            <a:fillRect/>
          </a:stretch>
        </p:blipFill>
        <p:spPr>
          <a:xfrm>
            <a:off x="6795388" y="4621917"/>
            <a:ext cx="2032001" cy="2032001"/>
          </a:xfrm>
          <a:prstGeom prst="rect">
            <a:avLst/>
          </a:prstGeom>
          <a:ln w="12700">
            <a:miter lim="400000"/>
          </a:ln>
        </p:spPr>
      </p:pic>
      <p:pic>
        <p:nvPicPr>
          <p:cNvPr id="257" name="Screen Shot 2019-02-15 at 1.57.57 PM.png" descr="Screen Shot 2019-02-15 at 1.57.57 PM.png"/>
          <p:cNvPicPr>
            <a:picLocks noChangeAspect="1"/>
          </p:cNvPicPr>
          <p:nvPr/>
        </p:nvPicPr>
        <p:blipFill>
          <a:blip r:embed="rId7"/>
          <a:stretch>
            <a:fillRect/>
          </a:stretch>
        </p:blipFill>
        <p:spPr>
          <a:xfrm>
            <a:off x="3505598" y="4769579"/>
            <a:ext cx="2595033" cy="1736677"/>
          </a:xfrm>
          <a:prstGeom prst="rect">
            <a:avLst/>
          </a:prstGeom>
          <a:ln w="12700">
            <a:miter lim="400000"/>
          </a:ln>
        </p:spPr>
      </p:pic>
      <p:pic>
        <p:nvPicPr>
          <p:cNvPr id="258" name="Screen Shot 2019-02-15 at 1.57.49 PM.png" descr="Screen Shot 2019-02-15 at 1.57.49 PM.png"/>
          <p:cNvPicPr>
            <a:picLocks noChangeAspect="1"/>
          </p:cNvPicPr>
          <p:nvPr/>
        </p:nvPicPr>
        <p:blipFill>
          <a:blip r:embed="rId8"/>
          <a:stretch>
            <a:fillRect/>
          </a:stretch>
        </p:blipFill>
        <p:spPr>
          <a:xfrm>
            <a:off x="3592246" y="2577099"/>
            <a:ext cx="2421737" cy="1533187"/>
          </a:xfrm>
          <a:prstGeom prst="rect">
            <a:avLst/>
          </a:prstGeom>
          <a:ln w="12700">
            <a:miter lim="400000"/>
          </a:ln>
        </p:spPr>
      </p:pic>
      <p:pic>
        <p:nvPicPr>
          <p:cNvPr id="259" name="Screen Shot 2019-02-15 at 1.57.41 PM.png" descr="Screen Shot 2019-02-15 at 1.57.41 PM.png"/>
          <p:cNvPicPr>
            <a:picLocks noChangeAspect="1"/>
          </p:cNvPicPr>
          <p:nvPr/>
        </p:nvPicPr>
        <p:blipFill>
          <a:blip r:embed="rId9"/>
          <a:stretch>
            <a:fillRect/>
          </a:stretch>
        </p:blipFill>
        <p:spPr>
          <a:xfrm>
            <a:off x="3592246" y="498716"/>
            <a:ext cx="2421737" cy="1442737"/>
          </a:xfrm>
          <a:prstGeom prst="rect">
            <a:avLst/>
          </a:prstGeom>
          <a:ln w="12700">
            <a:miter lim="400000"/>
          </a:ln>
        </p:spPr>
      </p:pic>
      <p:sp>
        <p:nvSpPr>
          <p:cNvPr id="260" name="Edge Detection"/>
          <p:cNvSpPr txBox="1"/>
          <p:nvPr/>
        </p:nvSpPr>
        <p:spPr>
          <a:xfrm>
            <a:off x="9190117" y="986309"/>
            <a:ext cx="201702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Edge Detection</a:t>
            </a:r>
            <a:endParaRPr sz="2400" dirty="0"/>
          </a:p>
        </p:txBody>
      </p:sp>
      <p:sp>
        <p:nvSpPr>
          <p:cNvPr id="261" name="Sharpen"/>
          <p:cNvSpPr txBox="1"/>
          <p:nvPr/>
        </p:nvSpPr>
        <p:spPr>
          <a:xfrm>
            <a:off x="9190116" y="3209536"/>
            <a:ext cx="115864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Sharpen</a:t>
            </a:r>
            <a:endParaRPr sz="2400" dirty="0"/>
          </a:p>
        </p:txBody>
      </p:sp>
      <p:sp>
        <p:nvSpPr>
          <p:cNvPr id="262" name="Gaussian Blur"/>
          <p:cNvSpPr txBox="1"/>
          <p:nvPr/>
        </p:nvSpPr>
        <p:spPr>
          <a:xfrm>
            <a:off x="9190117" y="5404142"/>
            <a:ext cx="182229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Gaussian Blur</a:t>
            </a:r>
            <a:endParaRPr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593C92-48EF-4B32-AAA6-D86FD8BF83E7}"/>
              </a:ext>
            </a:extLst>
          </p:cNvPr>
          <p:cNvSpPr>
            <a:spLocks noGrp="1"/>
          </p:cNvSpPr>
          <p:nvPr>
            <p:ph type="title"/>
          </p:nvPr>
        </p:nvSpPr>
        <p:spPr/>
        <p:txBody>
          <a:bodyPr/>
          <a:lstStyle/>
          <a:p>
            <a:r>
              <a:rPr lang="en-US" dirty="0"/>
              <a:t>Vector Inner Product</a:t>
            </a:r>
          </a:p>
        </p:txBody>
      </p:sp>
      <p:pic>
        <p:nvPicPr>
          <p:cNvPr id="6" name="Content Placeholder 5">
            <a:extLst>
              <a:ext uri="{FF2B5EF4-FFF2-40B4-BE49-F238E27FC236}">
                <a16:creationId xmlns:a16="http://schemas.microsoft.com/office/drawing/2014/main" id="{3F391E96-0370-4F16-8BF3-96FE8430814D}"/>
              </a:ext>
            </a:extLst>
          </p:cNvPr>
          <p:cNvPicPr>
            <a:picLocks noGrp="1" noChangeAspect="1"/>
          </p:cNvPicPr>
          <p:nvPr>
            <p:ph idx="1"/>
          </p:nvPr>
        </p:nvPicPr>
        <p:blipFill>
          <a:blip r:embed="rId3"/>
          <a:stretch>
            <a:fillRect/>
          </a:stretch>
        </p:blipFill>
        <p:spPr>
          <a:xfrm>
            <a:off x="1026737" y="1985916"/>
            <a:ext cx="6547186" cy="3156112"/>
          </a:xfrm>
          <a:prstGeom prst="rect">
            <a:avLst/>
          </a:prstGeom>
        </p:spPr>
      </p:pic>
    </p:spTree>
    <p:extLst>
      <p:ext uri="{BB962C8B-B14F-4D97-AF65-F5344CB8AC3E}">
        <p14:creationId xmlns:p14="http://schemas.microsoft.com/office/powerpoint/2010/main" val="679782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xamples"/>
          <p:cNvSpPr txBox="1">
            <a:spLocks noGrp="1"/>
          </p:cNvSpPr>
          <p:nvPr>
            <p:ph type="title"/>
          </p:nvPr>
        </p:nvSpPr>
        <p:spPr>
          <a:prstGeom prst="rect">
            <a:avLst/>
          </a:prstGeom>
        </p:spPr>
        <p:txBody>
          <a:bodyPr/>
          <a:lstStyle/>
          <a:p>
            <a:r>
              <a:rPr lang="en-US" dirty="0"/>
              <a:t>Examples</a:t>
            </a:r>
            <a:endParaRPr dirty="0"/>
          </a:p>
        </p:txBody>
      </p:sp>
      <p:pic>
        <p:nvPicPr>
          <p:cNvPr id="253" name="Vd-Orig.png" descr="Vd-Orig.png"/>
          <p:cNvPicPr>
            <a:picLocks noChangeAspect="1"/>
          </p:cNvPicPr>
          <p:nvPr/>
        </p:nvPicPr>
        <p:blipFill>
          <a:blip r:embed="rId2"/>
          <a:stretch>
            <a:fillRect/>
          </a:stretch>
        </p:blipFill>
        <p:spPr>
          <a:xfrm>
            <a:off x="778841" y="2327692"/>
            <a:ext cx="2032001" cy="2032001"/>
          </a:xfrm>
          <a:prstGeom prst="rect">
            <a:avLst/>
          </a:prstGeom>
          <a:ln w="12700">
            <a:miter lim="400000"/>
          </a:ln>
        </p:spPr>
      </p:pic>
      <p:pic>
        <p:nvPicPr>
          <p:cNvPr id="254" name="Vd-Edge3.png" descr="Vd-Edge3.png"/>
          <p:cNvPicPr>
            <a:picLocks noChangeAspect="1"/>
          </p:cNvPicPr>
          <p:nvPr/>
        </p:nvPicPr>
        <p:blipFill>
          <a:blip r:embed="rId3"/>
          <a:stretch>
            <a:fillRect/>
          </a:stretch>
        </p:blipFill>
        <p:spPr>
          <a:xfrm>
            <a:off x="6795388" y="204084"/>
            <a:ext cx="2032001" cy="2032001"/>
          </a:xfrm>
          <a:prstGeom prst="rect">
            <a:avLst/>
          </a:prstGeom>
          <a:ln w="12700">
            <a:miter lim="400000"/>
          </a:ln>
        </p:spPr>
      </p:pic>
      <p:pic>
        <p:nvPicPr>
          <p:cNvPr id="259" name="Screen Shot 2019-02-15 at 1.57.41 PM.png" descr="Screen Shot 2019-02-15 at 1.57.41 PM.png"/>
          <p:cNvPicPr>
            <a:picLocks noChangeAspect="1"/>
          </p:cNvPicPr>
          <p:nvPr/>
        </p:nvPicPr>
        <p:blipFill>
          <a:blip r:embed="rId4"/>
          <a:stretch>
            <a:fillRect/>
          </a:stretch>
        </p:blipFill>
        <p:spPr>
          <a:xfrm>
            <a:off x="3592246" y="498716"/>
            <a:ext cx="2421737" cy="1442737"/>
          </a:xfrm>
          <a:prstGeom prst="rect">
            <a:avLst/>
          </a:prstGeom>
          <a:ln w="12700">
            <a:miter lim="400000"/>
          </a:ln>
        </p:spPr>
      </p:pic>
      <p:sp>
        <p:nvSpPr>
          <p:cNvPr id="260" name="Edge Detection"/>
          <p:cNvSpPr txBox="1"/>
          <p:nvPr/>
        </p:nvSpPr>
        <p:spPr>
          <a:xfrm>
            <a:off x="9190117" y="986309"/>
            <a:ext cx="201702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Edge Detection</a:t>
            </a:r>
            <a:endParaRPr sz="2400" dirty="0"/>
          </a:p>
        </p:txBody>
      </p:sp>
      <p:sp>
        <p:nvSpPr>
          <p:cNvPr id="13" name="object 9">
            <a:extLst>
              <a:ext uri="{FF2B5EF4-FFF2-40B4-BE49-F238E27FC236}">
                <a16:creationId xmlns:a16="http://schemas.microsoft.com/office/drawing/2014/main" id="{673DFC2E-317B-4A2B-B669-C02459B2E5E9}"/>
              </a:ext>
            </a:extLst>
          </p:cNvPr>
          <p:cNvSpPr/>
          <p:nvPr/>
        </p:nvSpPr>
        <p:spPr>
          <a:xfrm>
            <a:off x="7466273" y="446204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14" name="object 10">
            <a:extLst>
              <a:ext uri="{FF2B5EF4-FFF2-40B4-BE49-F238E27FC236}">
                <a16:creationId xmlns:a16="http://schemas.microsoft.com/office/drawing/2014/main" id="{D6E25D13-DE72-47D0-96E1-356390F51E29}"/>
              </a:ext>
            </a:extLst>
          </p:cNvPr>
          <p:cNvSpPr/>
          <p:nvPr/>
        </p:nvSpPr>
        <p:spPr>
          <a:xfrm>
            <a:off x="7515498" y="38067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15" name="object 11">
            <a:extLst>
              <a:ext uri="{FF2B5EF4-FFF2-40B4-BE49-F238E27FC236}">
                <a16:creationId xmlns:a16="http://schemas.microsoft.com/office/drawing/2014/main" id="{E07F5EEE-75B9-444C-B00D-95E128770A16}"/>
              </a:ext>
            </a:extLst>
          </p:cNvPr>
          <p:cNvSpPr/>
          <p:nvPr/>
        </p:nvSpPr>
        <p:spPr>
          <a:xfrm>
            <a:off x="7466273" y="379529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16" name="object 12">
            <a:extLst>
              <a:ext uri="{FF2B5EF4-FFF2-40B4-BE49-F238E27FC236}">
                <a16:creationId xmlns:a16="http://schemas.microsoft.com/office/drawing/2014/main" id="{4BAC2C1C-DBB5-4A6C-8DD8-6D70231B19AB}"/>
              </a:ext>
            </a:extLst>
          </p:cNvPr>
          <p:cNvSpPr/>
          <p:nvPr/>
        </p:nvSpPr>
        <p:spPr>
          <a:xfrm>
            <a:off x="6042964" y="446204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17" name="object 13">
            <a:extLst>
              <a:ext uri="{FF2B5EF4-FFF2-40B4-BE49-F238E27FC236}">
                <a16:creationId xmlns:a16="http://schemas.microsoft.com/office/drawing/2014/main" id="{3780C064-7722-4377-9C48-08974CA59424}"/>
              </a:ext>
            </a:extLst>
          </p:cNvPr>
          <p:cNvSpPr/>
          <p:nvPr/>
        </p:nvSpPr>
        <p:spPr>
          <a:xfrm>
            <a:off x="6054461" y="38067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18" name="object 14">
            <a:extLst>
              <a:ext uri="{FF2B5EF4-FFF2-40B4-BE49-F238E27FC236}">
                <a16:creationId xmlns:a16="http://schemas.microsoft.com/office/drawing/2014/main" id="{B5AB4A1F-EAC3-48FE-AA21-614F7FC7CA33}"/>
              </a:ext>
            </a:extLst>
          </p:cNvPr>
          <p:cNvSpPr/>
          <p:nvPr/>
        </p:nvSpPr>
        <p:spPr>
          <a:xfrm>
            <a:off x="6042964" y="379529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19" name="object 15">
            <a:extLst>
              <a:ext uri="{FF2B5EF4-FFF2-40B4-BE49-F238E27FC236}">
                <a16:creationId xmlns:a16="http://schemas.microsoft.com/office/drawing/2014/main" id="{D8C67D22-A57B-4390-8A16-686A9DC0F3C9}"/>
              </a:ext>
            </a:extLst>
          </p:cNvPr>
          <p:cNvSpPr txBox="1"/>
          <p:nvPr/>
        </p:nvSpPr>
        <p:spPr>
          <a:xfrm>
            <a:off x="3754247" y="3970152"/>
            <a:ext cx="2665730" cy="2997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 pos="2353945" algn="l"/>
              </a:tabLst>
            </a:pPr>
            <a:r>
              <a:rPr sz="2700" spc="-7" baseline="3086" dirty="0">
                <a:latin typeface="Calibri"/>
                <a:cs typeface="Calibri"/>
              </a:rPr>
              <a:t>T</a:t>
            </a:r>
            <a:r>
              <a:rPr sz="2700" spc="7" baseline="3086" dirty="0">
                <a:latin typeface="Calibri"/>
                <a:cs typeface="Calibri"/>
              </a:rPr>
              <a:t>h</a:t>
            </a:r>
            <a:r>
              <a:rPr sz="2700" baseline="3086" dirty="0">
                <a:latin typeface="Calibri"/>
                <a:cs typeface="Calibri"/>
              </a:rPr>
              <a:t>e</a:t>
            </a:r>
            <a:r>
              <a:rPr sz="2700" spc="15" baseline="3086" dirty="0">
                <a:latin typeface="Calibri"/>
                <a:cs typeface="Calibri"/>
              </a:rPr>
              <a:t> </a:t>
            </a:r>
            <a:r>
              <a:rPr sz="2700" spc="-7" baseline="3086" dirty="0">
                <a:latin typeface="Calibri"/>
                <a:cs typeface="Calibri"/>
              </a:rPr>
              <a:t>i</a:t>
            </a:r>
            <a:r>
              <a:rPr sz="2700" baseline="3086" dirty="0">
                <a:latin typeface="Calibri"/>
                <a:cs typeface="Calibri"/>
              </a:rPr>
              <a:t>nner p</a:t>
            </a:r>
            <a:r>
              <a:rPr sz="2700" spc="-52" baseline="3086" dirty="0">
                <a:latin typeface="Calibri"/>
                <a:cs typeface="Calibri"/>
              </a:rPr>
              <a:t>r</a:t>
            </a:r>
            <a:r>
              <a:rPr sz="2700" baseline="3086" dirty="0">
                <a:latin typeface="Calibri"/>
                <a:cs typeface="Calibri"/>
              </a:rPr>
              <a:t>oduct of	</a:t>
            </a:r>
            <a:r>
              <a:rPr sz="1800" spc="5" dirty="0">
                <a:latin typeface="Cambria Math"/>
                <a:cs typeface="Cambria Math"/>
              </a:rPr>
              <a:t>−</a:t>
            </a:r>
            <a:r>
              <a:rPr sz="1800" dirty="0">
                <a:latin typeface="Cambria Math"/>
                <a:cs typeface="Cambria Math"/>
              </a:rPr>
              <a:t>1</a:t>
            </a:r>
            <a:endParaRPr sz="1800">
              <a:latin typeface="Cambria Math"/>
              <a:cs typeface="Cambria Math"/>
            </a:endParaRPr>
          </a:p>
        </p:txBody>
      </p:sp>
      <p:sp>
        <p:nvSpPr>
          <p:cNvPr id="20" name="object 16">
            <a:extLst>
              <a:ext uri="{FF2B5EF4-FFF2-40B4-BE49-F238E27FC236}">
                <a16:creationId xmlns:a16="http://schemas.microsoft.com/office/drawing/2014/main" id="{C0513346-D058-42D8-B96B-E8268C9A876F}"/>
              </a:ext>
            </a:extLst>
          </p:cNvPr>
          <p:cNvSpPr/>
          <p:nvPr/>
        </p:nvSpPr>
        <p:spPr>
          <a:xfrm>
            <a:off x="9571108" y="446204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21" name="object 17">
            <a:extLst>
              <a:ext uri="{FF2B5EF4-FFF2-40B4-BE49-F238E27FC236}">
                <a16:creationId xmlns:a16="http://schemas.microsoft.com/office/drawing/2014/main" id="{B5DC0435-226E-44EC-9C49-EF6D465FC9FC}"/>
              </a:ext>
            </a:extLst>
          </p:cNvPr>
          <p:cNvSpPr/>
          <p:nvPr/>
        </p:nvSpPr>
        <p:spPr>
          <a:xfrm>
            <a:off x="9620333" y="38067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22" name="object 18">
            <a:extLst>
              <a:ext uri="{FF2B5EF4-FFF2-40B4-BE49-F238E27FC236}">
                <a16:creationId xmlns:a16="http://schemas.microsoft.com/office/drawing/2014/main" id="{D44C311A-3BAC-465D-A7F8-F8369C0A1D4D}"/>
              </a:ext>
            </a:extLst>
          </p:cNvPr>
          <p:cNvSpPr/>
          <p:nvPr/>
        </p:nvSpPr>
        <p:spPr>
          <a:xfrm>
            <a:off x="9571108" y="379529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23" name="object 19">
            <a:extLst>
              <a:ext uri="{FF2B5EF4-FFF2-40B4-BE49-F238E27FC236}">
                <a16:creationId xmlns:a16="http://schemas.microsoft.com/office/drawing/2014/main" id="{6340F637-E3D1-4C3C-AA6E-D5554C60362E}"/>
              </a:ext>
            </a:extLst>
          </p:cNvPr>
          <p:cNvSpPr/>
          <p:nvPr/>
        </p:nvSpPr>
        <p:spPr>
          <a:xfrm>
            <a:off x="8138273" y="446204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24" name="object 20">
            <a:extLst>
              <a:ext uri="{FF2B5EF4-FFF2-40B4-BE49-F238E27FC236}">
                <a16:creationId xmlns:a16="http://schemas.microsoft.com/office/drawing/2014/main" id="{BF87F440-0230-43DE-9601-21E3F77D62F6}"/>
              </a:ext>
            </a:extLst>
          </p:cNvPr>
          <p:cNvSpPr/>
          <p:nvPr/>
        </p:nvSpPr>
        <p:spPr>
          <a:xfrm>
            <a:off x="8149771" y="38067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25" name="object 21">
            <a:extLst>
              <a:ext uri="{FF2B5EF4-FFF2-40B4-BE49-F238E27FC236}">
                <a16:creationId xmlns:a16="http://schemas.microsoft.com/office/drawing/2014/main" id="{7E46EE96-7DF8-41C5-A3C6-A843871D6685}"/>
              </a:ext>
            </a:extLst>
          </p:cNvPr>
          <p:cNvSpPr/>
          <p:nvPr/>
        </p:nvSpPr>
        <p:spPr>
          <a:xfrm>
            <a:off x="8138273" y="379529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26" name="object 22">
            <a:extLst>
              <a:ext uri="{FF2B5EF4-FFF2-40B4-BE49-F238E27FC236}">
                <a16:creationId xmlns:a16="http://schemas.microsoft.com/office/drawing/2014/main" id="{95782BD8-A558-4A7F-B6FE-2C89DD93CD04}"/>
              </a:ext>
            </a:extLst>
          </p:cNvPr>
          <p:cNvSpPr txBox="1"/>
          <p:nvPr/>
        </p:nvSpPr>
        <p:spPr>
          <a:xfrm>
            <a:off x="9251760" y="3969262"/>
            <a:ext cx="838200" cy="299720"/>
          </a:xfrm>
          <a:prstGeom prst="rect">
            <a:avLst/>
          </a:prstGeom>
        </p:spPr>
        <p:txBody>
          <a:bodyPr vert="horz" wrap="square" lIns="0" tIns="12700" rIns="0" bIns="0" rtlCol="0">
            <a:spAutoFit/>
          </a:bodyPr>
          <a:lstStyle/>
          <a:p>
            <a:pPr marL="12700">
              <a:lnSpc>
                <a:spcPct val="100000"/>
              </a:lnSpc>
              <a:spcBef>
                <a:spcPts val="100"/>
              </a:spcBef>
              <a:tabLst>
                <a:tab pos="457834" algn="l"/>
              </a:tabLst>
            </a:pPr>
            <a:r>
              <a:rPr sz="1800" dirty="0">
                <a:latin typeface="Cambria Math"/>
                <a:cs typeface="Cambria Math"/>
              </a:rPr>
              <a:t>0.1	</a:t>
            </a:r>
            <a:r>
              <a:rPr sz="2700" spc="-7" baseline="3086" dirty="0">
                <a:latin typeface="Calibri"/>
                <a:cs typeface="Calibri"/>
              </a:rPr>
              <a:t>is</a:t>
            </a:r>
            <a:r>
              <a:rPr sz="2700" spc="-112" baseline="3086" dirty="0">
                <a:latin typeface="Calibri"/>
                <a:cs typeface="Calibri"/>
              </a:rPr>
              <a:t> </a:t>
            </a:r>
            <a:r>
              <a:rPr sz="2700" baseline="3086" dirty="0">
                <a:solidFill>
                  <a:srgbClr val="FF0000"/>
                </a:solidFill>
                <a:latin typeface="Calibri"/>
                <a:cs typeface="Calibri"/>
              </a:rPr>
              <a:t>0</a:t>
            </a:r>
            <a:r>
              <a:rPr sz="2700" baseline="3086" dirty="0">
                <a:latin typeface="Calibri"/>
                <a:cs typeface="Calibri"/>
              </a:rPr>
              <a:t>.</a:t>
            </a:r>
            <a:endParaRPr sz="2700" baseline="3086">
              <a:latin typeface="Calibri"/>
              <a:cs typeface="Calibri"/>
            </a:endParaRPr>
          </a:p>
        </p:txBody>
      </p:sp>
      <p:sp>
        <p:nvSpPr>
          <p:cNvPr id="27" name="object 23">
            <a:extLst>
              <a:ext uri="{FF2B5EF4-FFF2-40B4-BE49-F238E27FC236}">
                <a16:creationId xmlns:a16="http://schemas.microsoft.com/office/drawing/2014/main" id="{6DA743C1-0AB0-48C2-A9B9-7DEC91D8A0F4}"/>
              </a:ext>
            </a:extLst>
          </p:cNvPr>
          <p:cNvSpPr/>
          <p:nvPr/>
        </p:nvSpPr>
        <p:spPr>
          <a:xfrm>
            <a:off x="7466273" y="546534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28" name="object 24">
            <a:extLst>
              <a:ext uri="{FF2B5EF4-FFF2-40B4-BE49-F238E27FC236}">
                <a16:creationId xmlns:a16="http://schemas.microsoft.com/office/drawing/2014/main" id="{359F3B0C-74A0-41DC-A65C-37240E16299C}"/>
              </a:ext>
            </a:extLst>
          </p:cNvPr>
          <p:cNvSpPr/>
          <p:nvPr/>
        </p:nvSpPr>
        <p:spPr>
          <a:xfrm>
            <a:off x="7515498" y="48100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29" name="object 25">
            <a:extLst>
              <a:ext uri="{FF2B5EF4-FFF2-40B4-BE49-F238E27FC236}">
                <a16:creationId xmlns:a16="http://schemas.microsoft.com/office/drawing/2014/main" id="{6A241CA5-A5C9-4011-9E61-53AD3FBA1A38}"/>
              </a:ext>
            </a:extLst>
          </p:cNvPr>
          <p:cNvSpPr/>
          <p:nvPr/>
        </p:nvSpPr>
        <p:spPr>
          <a:xfrm>
            <a:off x="7466273" y="479859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30" name="object 26">
            <a:extLst>
              <a:ext uri="{FF2B5EF4-FFF2-40B4-BE49-F238E27FC236}">
                <a16:creationId xmlns:a16="http://schemas.microsoft.com/office/drawing/2014/main" id="{C7675884-1D96-43D2-83DD-2E7F9D78AF75}"/>
              </a:ext>
            </a:extLst>
          </p:cNvPr>
          <p:cNvSpPr/>
          <p:nvPr/>
        </p:nvSpPr>
        <p:spPr>
          <a:xfrm>
            <a:off x="6042964" y="546534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31" name="object 27">
            <a:extLst>
              <a:ext uri="{FF2B5EF4-FFF2-40B4-BE49-F238E27FC236}">
                <a16:creationId xmlns:a16="http://schemas.microsoft.com/office/drawing/2014/main" id="{1020C731-EB30-499E-B227-3720B3352E8D}"/>
              </a:ext>
            </a:extLst>
          </p:cNvPr>
          <p:cNvSpPr/>
          <p:nvPr/>
        </p:nvSpPr>
        <p:spPr>
          <a:xfrm>
            <a:off x="6054461" y="48100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32" name="object 28">
            <a:extLst>
              <a:ext uri="{FF2B5EF4-FFF2-40B4-BE49-F238E27FC236}">
                <a16:creationId xmlns:a16="http://schemas.microsoft.com/office/drawing/2014/main" id="{0F10E34B-CB9B-4006-96FB-976E46C3616E}"/>
              </a:ext>
            </a:extLst>
          </p:cNvPr>
          <p:cNvSpPr/>
          <p:nvPr/>
        </p:nvSpPr>
        <p:spPr>
          <a:xfrm>
            <a:off x="6042964" y="4798599"/>
            <a:ext cx="60960" cy="11430"/>
          </a:xfrm>
          <a:custGeom>
            <a:avLst/>
            <a:gdLst/>
            <a:ahLst/>
            <a:cxnLst/>
            <a:rect l="l" t="t" r="r" b="b"/>
            <a:pathLst>
              <a:path w="60960"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33" name="object 29">
            <a:extLst>
              <a:ext uri="{FF2B5EF4-FFF2-40B4-BE49-F238E27FC236}">
                <a16:creationId xmlns:a16="http://schemas.microsoft.com/office/drawing/2014/main" id="{0CE7190F-E832-4379-A58C-DD5885123A36}"/>
              </a:ext>
            </a:extLst>
          </p:cNvPr>
          <p:cNvSpPr txBox="1"/>
          <p:nvPr/>
        </p:nvSpPr>
        <p:spPr>
          <a:xfrm>
            <a:off x="3754247" y="4973452"/>
            <a:ext cx="2665730" cy="2997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 pos="2353945" algn="l"/>
              </a:tabLst>
            </a:pPr>
            <a:r>
              <a:rPr sz="2700" spc="-7" baseline="3086" dirty="0">
                <a:latin typeface="Calibri"/>
                <a:cs typeface="Calibri"/>
              </a:rPr>
              <a:t>T</a:t>
            </a:r>
            <a:r>
              <a:rPr sz="2700" spc="7" baseline="3086" dirty="0">
                <a:latin typeface="Calibri"/>
                <a:cs typeface="Calibri"/>
              </a:rPr>
              <a:t>h</a:t>
            </a:r>
            <a:r>
              <a:rPr sz="2700" baseline="3086" dirty="0">
                <a:latin typeface="Calibri"/>
                <a:cs typeface="Calibri"/>
              </a:rPr>
              <a:t>e</a:t>
            </a:r>
            <a:r>
              <a:rPr sz="2700" spc="7" baseline="3086" dirty="0">
                <a:latin typeface="Calibri"/>
                <a:cs typeface="Calibri"/>
              </a:rPr>
              <a:t> </a:t>
            </a:r>
            <a:r>
              <a:rPr sz="2700" spc="-7" baseline="3086" dirty="0">
                <a:latin typeface="Calibri"/>
                <a:cs typeface="Calibri"/>
              </a:rPr>
              <a:t>i</a:t>
            </a:r>
            <a:r>
              <a:rPr sz="2700" baseline="3086" dirty="0">
                <a:latin typeface="Calibri"/>
                <a:cs typeface="Calibri"/>
              </a:rPr>
              <a:t>n</a:t>
            </a:r>
            <a:r>
              <a:rPr sz="2700" spc="7" baseline="3086" dirty="0">
                <a:latin typeface="Calibri"/>
                <a:cs typeface="Calibri"/>
              </a:rPr>
              <a:t>n</a:t>
            </a:r>
            <a:r>
              <a:rPr sz="2700" baseline="3086" dirty="0">
                <a:latin typeface="Calibri"/>
                <a:cs typeface="Calibri"/>
              </a:rPr>
              <a:t>er </a:t>
            </a:r>
            <a:r>
              <a:rPr sz="2700" spc="7" baseline="3086" dirty="0">
                <a:latin typeface="Calibri"/>
                <a:cs typeface="Calibri"/>
              </a:rPr>
              <a:t>p</a:t>
            </a:r>
            <a:r>
              <a:rPr sz="2700" spc="-52" baseline="3086" dirty="0">
                <a:latin typeface="Calibri"/>
                <a:cs typeface="Calibri"/>
              </a:rPr>
              <a:t>r</a:t>
            </a:r>
            <a:r>
              <a:rPr sz="2700" baseline="3086" dirty="0">
                <a:latin typeface="Calibri"/>
                <a:cs typeface="Calibri"/>
              </a:rPr>
              <a:t>o</a:t>
            </a:r>
            <a:r>
              <a:rPr sz="2700" spc="7" baseline="3086" dirty="0">
                <a:latin typeface="Calibri"/>
                <a:cs typeface="Calibri"/>
              </a:rPr>
              <a:t>du</a:t>
            </a:r>
            <a:r>
              <a:rPr sz="2700" baseline="3086" dirty="0">
                <a:latin typeface="Calibri"/>
                <a:cs typeface="Calibri"/>
              </a:rPr>
              <a:t>ct of	</a:t>
            </a:r>
            <a:r>
              <a:rPr sz="1800" spc="5" dirty="0">
                <a:latin typeface="Cambria Math"/>
                <a:cs typeface="Cambria Math"/>
              </a:rPr>
              <a:t>−</a:t>
            </a:r>
            <a:r>
              <a:rPr sz="1800" dirty="0">
                <a:latin typeface="Cambria Math"/>
                <a:cs typeface="Cambria Math"/>
              </a:rPr>
              <a:t>1</a:t>
            </a:r>
            <a:endParaRPr sz="1800">
              <a:latin typeface="Cambria Math"/>
              <a:cs typeface="Cambria Math"/>
            </a:endParaRPr>
          </a:p>
        </p:txBody>
      </p:sp>
      <p:sp>
        <p:nvSpPr>
          <p:cNvPr id="34" name="object 30">
            <a:extLst>
              <a:ext uri="{FF2B5EF4-FFF2-40B4-BE49-F238E27FC236}">
                <a16:creationId xmlns:a16="http://schemas.microsoft.com/office/drawing/2014/main" id="{BA241C38-5B67-41A6-BCD9-56088D850195}"/>
              </a:ext>
            </a:extLst>
          </p:cNvPr>
          <p:cNvSpPr/>
          <p:nvPr/>
        </p:nvSpPr>
        <p:spPr>
          <a:xfrm>
            <a:off x="9571108" y="546534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35" name="object 31">
            <a:extLst>
              <a:ext uri="{FF2B5EF4-FFF2-40B4-BE49-F238E27FC236}">
                <a16:creationId xmlns:a16="http://schemas.microsoft.com/office/drawing/2014/main" id="{B5B0976D-ECBE-424D-AFF2-F344C7DB722A}"/>
              </a:ext>
            </a:extLst>
          </p:cNvPr>
          <p:cNvSpPr/>
          <p:nvPr/>
        </p:nvSpPr>
        <p:spPr>
          <a:xfrm>
            <a:off x="9620333" y="48100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36" name="object 32">
            <a:extLst>
              <a:ext uri="{FF2B5EF4-FFF2-40B4-BE49-F238E27FC236}">
                <a16:creationId xmlns:a16="http://schemas.microsoft.com/office/drawing/2014/main" id="{6183E73F-48DD-4C3D-B608-91D42C52CE51}"/>
              </a:ext>
            </a:extLst>
          </p:cNvPr>
          <p:cNvSpPr/>
          <p:nvPr/>
        </p:nvSpPr>
        <p:spPr>
          <a:xfrm>
            <a:off x="9571108" y="479859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37" name="object 33">
            <a:extLst>
              <a:ext uri="{FF2B5EF4-FFF2-40B4-BE49-F238E27FC236}">
                <a16:creationId xmlns:a16="http://schemas.microsoft.com/office/drawing/2014/main" id="{D6AFE146-3712-4B4D-B43E-C67B676D2AFB}"/>
              </a:ext>
            </a:extLst>
          </p:cNvPr>
          <p:cNvSpPr/>
          <p:nvPr/>
        </p:nvSpPr>
        <p:spPr>
          <a:xfrm>
            <a:off x="8138273" y="546534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38" name="object 34">
            <a:extLst>
              <a:ext uri="{FF2B5EF4-FFF2-40B4-BE49-F238E27FC236}">
                <a16:creationId xmlns:a16="http://schemas.microsoft.com/office/drawing/2014/main" id="{D03F41DD-BDE5-45FD-A8B2-30E8E7B24BC3}"/>
              </a:ext>
            </a:extLst>
          </p:cNvPr>
          <p:cNvSpPr/>
          <p:nvPr/>
        </p:nvSpPr>
        <p:spPr>
          <a:xfrm>
            <a:off x="8149771" y="4810029"/>
            <a:ext cx="0" cy="655320"/>
          </a:xfrm>
          <a:custGeom>
            <a:avLst/>
            <a:gdLst/>
            <a:ahLst/>
            <a:cxnLst/>
            <a:rect l="l" t="t" r="r" b="b"/>
            <a:pathLst>
              <a:path h="655320">
                <a:moveTo>
                  <a:pt x="0" y="0"/>
                </a:moveTo>
                <a:lnTo>
                  <a:pt x="0" y="655319"/>
                </a:lnTo>
              </a:path>
            </a:pathLst>
          </a:custGeom>
          <a:ln w="22994">
            <a:solidFill>
              <a:srgbClr val="000000"/>
            </a:solidFill>
          </a:ln>
        </p:spPr>
        <p:txBody>
          <a:bodyPr wrap="square" lIns="0" tIns="0" rIns="0" bIns="0" rtlCol="0"/>
          <a:lstStyle/>
          <a:p>
            <a:endParaRPr/>
          </a:p>
        </p:txBody>
      </p:sp>
      <p:sp>
        <p:nvSpPr>
          <p:cNvPr id="39" name="object 35">
            <a:extLst>
              <a:ext uri="{FF2B5EF4-FFF2-40B4-BE49-F238E27FC236}">
                <a16:creationId xmlns:a16="http://schemas.microsoft.com/office/drawing/2014/main" id="{0FECD7E0-BA64-45B0-BDF7-08D7DAA897AB}"/>
              </a:ext>
            </a:extLst>
          </p:cNvPr>
          <p:cNvSpPr/>
          <p:nvPr/>
        </p:nvSpPr>
        <p:spPr>
          <a:xfrm>
            <a:off x="8138273" y="4798599"/>
            <a:ext cx="60960" cy="11430"/>
          </a:xfrm>
          <a:custGeom>
            <a:avLst/>
            <a:gdLst/>
            <a:ahLst/>
            <a:cxnLst/>
            <a:rect l="l" t="t" r="r" b="b"/>
            <a:pathLst>
              <a:path w="60959" h="11429">
                <a:moveTo>
                  <a:pt x="0" y="11430"/>
                </a:moveTo>
                <a:lnTo>
                  <a:pt x="60722" y="11430"/>
                </a:lnTo>
                <a:lnTo>
                  <a:pt x="60722" y="0"/>
                </a:lnTo>
                <a:lnTo>
                  <a:pt x="0" y="0"/>
                </a:lnTo>
                <a:lnTo>
                  <a:pt x="0" y="11430"/>
                </a:lnTo>
                <a:close/>
              </a:path>
            </a:pathLst>
          </a:custGeom>
          <a:solidFill>
            <a:srgbClr val="000000"/>
          </a:solidFill>
        </p:spPr>
        <p:txBody>
          <a:bodyPr wrap="square" lIns="0" tIns="0" rIns="0" bIns="0" rtlCol="0"/>
          <a:lstStyle/>
          <a:p>
            <a:endParaRPr/>
          </a:p>
        </p:txBody>
      </p:sp>
      <p:sp>
        <p:nvSpPr>
          <p:cNvPr id="40" name="object 36">
            <a:extLst>
              <a:ext uri="{FF2B5EF4-FFF2-40B4-BE49-F238E27FC236}">
                <a16:creationId xmlns:a16="http://schemas.microsoft.com/office/drawing/2014/main" id="{5184755C-BA9A-4E71-B3E2-6185E5BB957E}"/>
              </a:ext>
            </a:extLst>
          </p:cNvPr>
          <p:cNvSpPr txBox="1"/>
          <p:nvPr/>
        </p:nvSpPr>
        <p:spPr>
          <a:xfrm>
            <a:off x="6096000" y="3702118"/>
            <a:ext cx="3482975" cy="1839595"/>
          </a:xfrm>
          <a:prstGeom prst="rect">
            <a:avLst/>
          </a:prstGeom>
        </p:spPr>
        <p:txBody>
          <a:bodyPr vert="horz" wrap="square" lIns="0" tIns="12700" rIns="0" bIns="0" rtlCol="0">
            <a:spAutoFit/>
          </a:bodyPr>
          <a:lstStyle/>
          <a:p>
            <a:pPr marL="12700">
              <a:lnSpc>
                <a:spcPts val="2135"/>
              </a:lnSpc>
              <a:spcBef>
                <a:spcPts val="100"/>
              </a:spcBef>
              <a:tabLst>
                <a:tab pos="539115" algn="l"/>
                <a:tab pos="1066165" algn="l"/>
                <a:tab pos="2107565" algn="l"/>
                <a:tab pos="2637790" algn="l"/>
                <a:tab pos="3168015" algn="l"/>
              </a:tabLst>
            </a:pP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a:t>
            </a:r>
            <a:endParaRPr sz="1800">
              <a:latin typeface="Cambria Math"/>
              <a:cs typeface="Cambria Math"/>
            </a:endParaRPr>
          </a:p>
          <a:p>
            <a:pPr marL="625475">
              <a:lnSpc>
                <a:spcPts val="2110"/>
              </a:lnSpc>
              <a:tabLst>
                <a:tab pos="1066165" algn="l"/>
                <a:tab pos="1560830" algn="l"/>
                <a:tab pos="2107565" algn="l"/>
                <a:tab pos="2637790" algn="l"/>
              </a:tabLst>
            </a:pPr>
            <a:r>
              <a:rPr sz="1800" dirty="0">
                <a:latin typeface="Cambria Math"/>
                <a:cs typeface="Cambria Math"/>
              </a:rPr>
              <a:t>8	−1	</a:t>
            </a:r>
            <a:r>
              <a:rPr sz="2700" baseline="3086" dirty="0">
                <a:latin typeface="Calibri"/>
                <a:cs typeface="Calibri"/>
              </a:rPr>
              <a:t>and	</a:t>
            </a:r>
            <a:r>
              <a:rPr sz="1800" dirty="0">
                <a:latin typeface="Cambria Math"/>
                <a:cs typeface="Cambria Math"/>
              </a:rPr>
              <a:t>0.1	</a:t>
            </a:r>
            <a:r>
              <a:rPr sz="1800" dirty="0">
                <a:solidFill>
                  <a:srgbClr val="FF0000"/>
                </a:solidFill>
                <a:latin typeface="Cambria Math"/>
                <a:cs typeface="Cambria Math"/>
              </a:rPr>
              <a:t>0.1</a:t>
            </a:r>
            <a:endParaRPr sz="1800">
              <a:latin typeface="Cambria Math"/>
              <a:cs typeface="Cambria Math"/>
            </a:endParaRPr>
          </a:p>
          <a:p>
            <a:pPr marL="12700">
              <a:lnSpc>
                <a:spcPts val="2135"/>
              </a:lnSpc>
              <a:tabLst>
                <a:tab pos="539115" algn="l"/>
                <a:tab pos="1066165" algn="l"/>
                <a:tab pos="2107565" algn="l"/>
                <a:tab pos="2637790" algn="l"/>
                <a:tab pos="3168015" algn="l"/>
              </a:tabLst>
            </a:pP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a:t>
            </a:r>
            <a:endParaRPr sz="1800">
              <a:latin typeface="Cambria Math"/>
              <a:cs typeface="Cambria Math"/>
            </a:endParaRPr>
          </a:p>
          <a:p>
            <a:pPr marL="12700">
              <a:lnSpc>
                <a:spcPts val="2135"/>
              </a:lnSpc>
              <a:spcBef>
                <a:spcPts val="1515"/>
              </a:spcBef>
              <a:tabLst>
                <a:tab pos="539115" algn="l"/>
                <a:tab pos="1066165" algn="l"/>
                <a:tab pos="2107565" algn="l"/>
                <a:tab pos="2637790" algn="l"/>
                <a:tab pos="3168015" algn="l"/>
              </a:tabLst>
            </a:pP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a:t>
            </a:r>
            <a:endParaRPr sz="1800">
              <a:latin typeface="Cambria Math"/>
              <a:cs typeface="Cambria Math"/>
            </a:endParaRPr>
          </a:p>
          <a:p>
            <a:pPr marL="625475">
              <a:lnSpc>
                <a:spcPts val="2110"/>
              </a:lnSpc>
              <a:tabLst>
                <a:tab pos="1066165" algn="l"/>
                <a:tab pos="1560830" algn="l"/>
                <a:tab pos="2107565" algn="l"/>
                <a:tab pos="2637790" algn="l"/>
              </a:tabLst>
            </a:pPr>
            <a:r>
              <a:rPr sz="1800" dirty="0">
                <a:latin typeface="Cambria Math"/>
                <a:cs typeface="Cambria Math"/>
              </a:rPr>
              <a:t>8	−1	</a:t>
            </a:r>
            <a:r>
              <a:rPr sz="2700" baseline="3086" dirty="0">
                <a:latin typeface="Calibri"/>
                <a:cs typeface="Calibri"/>
              </a:rPr>
              <a:t>and	</a:t>
            </a:r>
            <a:r>
              <a:rPr sz="1800" dirty="0">
                <a:latin typeface="Cambria Math"/>
                <a:cs typeface="Cambria Math"/>
              </a:rPr>
              <a:t>0.1	</a:t>
            </a:r>
            <a:r>
              <a:rPr sz="1800" dirty="0">
                <a:solidFill>
                  <a:srgbClr val="FF0000"/>
                </a:solidFill>
                <a:latin typeface="Cambria Math"/>
                <a:cs typeface="Cambria Math"/>
              </a:rPr>
              <a:t>0.2</a:t>
            </a:r>
            <a:endParaRPr sz="1800">
              <a:latin typeface="Cambria Math"/>
              <a:cs typeface="Cambria Math"/>
            </a:endParaRPr>
          </a:p>
          <a:p>
            <a:pPr marL="12700">
              <a:lnSpc>
                <a:spcPts val="2135"/>
              </a:lnSpc>
              <a:tabLst>
                <a:tab pos="539115" algn="l"/>
                <a:tab pos="1066165" algn="l"/>
                <a:tab pos="2107565" algn="l"/>
                <a:tab pos="2637790" algn="l"/>
                <a:tab pos="3168015" algn="l"/>
              </a:tabLst>
            </a:pP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	0</a:t>
            </a:r>
            <a:r>
              <a:rPr sz="1800" spc="5" dirty="0">
                <a:latin typeface="Cambria Math"/>
                <a:cs typeface="Cambria Math"/>
              </a:rPr>
              <a:t>.</a:t>
            </a:r>
            <a:r>
              <a:rPr sz="1800" dirty="0">
                <a:latin typeface="Cambria Math"/>
                <a:cs typeface="Cambria Math"/>
              </a:rPr>
              <a:t>1</a:t>
            </a:r>
            <a:endParaRPr sz="1800">
              <a:latin typeface="Cambria Math"/>
              <a:cs typeface="Cambria Math"/>
            </a:endParaRPr>
          </a:p>
        </p:txBody>
      </p:sp>
      <p:sp>
        <p:nvSpPr>
          <p:cNvPr id="41" name="object 37">
            <a:extLst>
              <a:ext uri="{FF2B5EF4-FFF2-40B4-BE49-F238E27FC236}">
                <a16:creationId xmlns:a16="http://schemas.microsoft.com/office/drawing/2014/main" id="{43C9AC0B-445D-4E03-80BA-C1994DD18603}"/>
              </a:ext>
            </a:extLst>
          </p:cNvPr>
          <p:cNvSpPr txBox="1"/>
          <p:nvPr/>
        </p:nvSpPr>
        <p:spPr>
          <a:xfrm>
            <a:off x="9251760" y="4972562"/>
            <a:ext cx="1010919" cy="299720"/>
          </a:xfrm>
          <a:prstGeom prst="rect">
            <a:avLst/>
          </a:prstGeom>
        </p:spPr>
        <p:txBody>
          <a:bodyPr vert="horz" wrap="square" lIns="0" tIns="12700" rIns="0" bIns="0" rtlCol="0">
            <a:spAutoFit/>
          </a:bodyPr>
          <a:lstStyle/>
          <a:p>
            <a:pPr marL="12700">
              <a:lnSpc>
                <a:spcPct val="100000"/>
              </a:lnSpc>
              <a:spcBef>
                <a:spcPts val="100"/>
              </a:spcBef>
              <a:tabLst>
                <a:tab pos="457834" algn="l"/>
              </a:tabLst>
            </a:pPr>
            <a:r>
              <a:rPr sz="1800" dirty="0">
                <a:latin typeface="Cambria Math"/>
                <a:cs typeface="Cambria Math"/>
              </a:rPr>
              <a:t>0.1	</a:t>
            </a:r>
            <a:r>
              <a:rPr sz="2700" spc="-7" baseline="3086" dirty="0">
                <a:latin typeface="Calibri"/>
                <a:cs typeface="Calibri"/>
              </a:rPr>
              <a:t>is</a:t>
            </a:r>
            <a:r>
              <a:rPr sz="2700" spc="-104" baseline="3086" dirty="0">
                <a:latin typeface="Calibri"/>
                <a:cs typeface="Calibri"/>
              </a:rPr>
              <a:t> </a:t>
            </a:r>
            <a:r>
              <a:rPr sz="2700" spc="-7" baseline="3086" dirty="0">
                <a:solidFill>
                  <a:srgbClr val="FF0000"/>
                </a:solidFill>
                <a:latin typeface="Calibri"/>
                <a:cs typeface="Calibri"/>
              </a:rPr>
              <a:t>0.8</a:t>
            </a:r>
            <a:r>
              <a:rPr sz="2700" spc="-7" baseline="3086" dirty="0">
                <a:latin typeface="Calibri"/>
                <a:cs typeface="Calibri"/>
              </a:rPr>
              <a:t>.</a:t>
            </a:r>
            <a:endParaRPr sz="2700" baseline="3086">
              <a:latin typeface="Calibri"/>
              <a:cs typeface="Calibri"/>
            </a:endParaRPr>
          </a:p>
        </p:txBody>
      </p:sp>
    </p:spTree>
    <p:extLst>
      <p:ext uri="{BB962C8B-B14F-4D97-AF65-F5344CB8AC3E}">
        <p14:creationId xmlns:p14="http://schemas.microsoft.com/office/powerpoint/2010/main" val="807106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xamples"/>
          <p:cNvSpPr txBox="1">
            <a:spLocks noGrp="1"/>
          </p:cNvSpPr>
          <p:nvPr>
            <p:ph type="title"/>
          </p:nvPr>
        </p:nvSpPr>
        <p:spPr>
          <a:prstGeom prst="rect">
            <a:avLst/>
          </a:prstGeom>
        </p:spPr>
        <p:txBody>
          <a:bodyPr/>
          <a:lstStyle/>
          <a:p>
            <a:r>
              <a:rPr lang="en-US" dirty="0"/>
              <a:t>Examples</a:t>
            </a:r>
            <a:endParaRPr dirty="0"/>
          </a:p>
        </p:txBody>
      </p:sp>
      <p:pic>
        <p:nvPicPr>
          <p:cNvPr id="253" name="Vd-Orig.png" descr="Vd-Orig.png"/>
          <p:cNvPicPr>
            <a:picLocks noChangeAspect="1"/>
          </p:cNvPicPr>
          <p:nvPr/>
        </p:nvPicPr>
        <p:blipFill>
          <a:blip r:embed="rId2"/>
          <a:stretch>
            <a:fillRect/>
          </a:stretch>
        </p:blipFill>
        <p:spPr>
          <a:xfrm>
            <a:off x="778841" y="2327692"/>
            <a:ext cx="2032001" cy="2032001"/>
          </a:xfrm>
          <a:prstGeom prst="rect">
            <a:avLst/>
          </a:prstGeom>
          <a:ln w="12700">
            <a:miter lim="400000"/>
          </a:ln>
        </p:spPr>
      </p:pic>
      <p:pic>
        <p:nvPicPr>
          <p:cNvPr id="254" name="Vd-Edge3.png" descr="Vd-Edge3.png"/>
          <p:cNvPicPr>
            <a:picLocks noChangeAspect="1"/>
          </p:cNvPicPr>
          <p:nvPr/>
        </p:nvPicPr>
        <p:blipFill>
          <a:blip r:embed="rId3"/>
          <a:stretch>
            <a:fillRect/>
          </a:stretch>
        </p:blipFill>
        <p:spPr>
          <a:xfrm>
            <a:off x="6795388" y="204084"/>
            <a:ext cx="2032001" cy="2032001"/>
          </a:xfrm>
          <a:prstGeom prst="rect">
            <a:avLst/>
          </a:prstGeom>
          <a:ln w="12700">
            <a:miter lim="400000"/>
          </a:ln>
        </p:spPr>
      </p:pic>
      <p:pic>
        <p:nvPicPr>
          <p:cNvPr id="255" name="Vd-Sharp.png" descr="Vd-Sharp.png"/>
          <p:cNvPicPr>
            <a:picLocks noChangeAspect="1"/>
          </p:cNvPicPr>
          <p:nvPr/>
        </p:nvPicPr>
        <p:blipFill>
          <a:blip r:embed="rId4"/>
          <a:stretch>
            <a:fillRect/>
          </a:stretch>
        </p:blipFill>
        <p:spPr>
          <a:xfrm>
            <a:off x="6795388" y="2409392"/>
            <a:ext cx="2032001" cy="2032001"/>
          </a:xfrm>
          <a:prstGeom prst="rect">
            <a:avLst/>
          </a:prstGeom>
          <a:ln w="12700">
            <a:miter lim="400000"/>
          </a:ln>
        </p:spPr>
      </p:pic>
      <p:pic>
        <p:nvPicPr>
          <p:cNvPr id="258" name="Screen Shot 2019-02-15 at 1.57.49 PM.png" descr="Screen Shot 2019-02-15 at 1.57.49 PM.png"/>
          <p:cNvPicPr>
            <a:picLocks noChangeAspect="1"/>
          </p:cNvPicPr>
          <p:nvPr/>
        </p:nvPicPr>
        <p:blipFill>
          <a:blip r:embed="rId5"/>
          <a:stretch>
            <a:fillRect/>
          </a:stretch>
        </p:blipFill>
        <p:spPr>
          <a:xfrm>
            <a:off x="3592246" y="2577099"/>
            <a:ext cx="2421737" cy="1533187"/>
          </a:xfrm>
          <a:prstGeom prst="rect">
            <a:avLst/>
          </a:prstGeom>
          <a:ln w="12700">
            <a:miter lim="400000"/>
          </a:ln>
        </p:spPr>
      </p:pic>
      <p:pic>
        <p:nvPicPr>
          <p:cNvPr id="259" name="Screen Shot 2019-02-15 at 1.57.41 PM.png" descr="Screen Shot 2019-02-15 at 1.57.41 PM.png"/>
          <p:cNvPicPr>
            <a:picLocks noChangeAspect="1"/>
          </p:cNvPicPr>
          <p:nvPr/>
        </p:nvPicPr>
        <p:blipFill>
          <a:blip r:embed="rId6"/>
          <a:stretch>
            <a:fillRect/>
          </a:stretch>
        </p:blipFill>
        <p:spPr>
          <a:xfrm>
            <a:off x="3592246" y="498716"/>
            <a:ext cx="2421737" cy="1442737"/>
          </a:xfrm>
          <a:prstGeom prst="rect">
            <a:avLst/>
          </a:prstGeom>
          <a:ln w="12700">
            <a:miter lim="400000"/>
          </a:ln>
        </p:spPr>
      </p:pic>
      <p:sp>
        <p:nvSpPr>
          <p:cNvPr id="260" name="Edge Detection"/>
          <p:cNvSpPr txBox="1"/>
          <p:nvPr/>
        </p:nvSpPr>
        <p:spPr>
          <a:xfrm>
            <a:off x="9190117" y="986309"/>
            <a:ext cx="201702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Edge Detection</a:t>
            </a:r>
            <a:endParaRPr sz="2400" dirty="0"/>
          </a:p>
        </p:txBody>
      </p:sp>
      <p:sp>
        <p:nvSpPr>
          <p:cNvPr id="261" name="Sharpen"/>
          <p:cNvSpPr txBox="1"/>
          <p:nvPr/>
        </p:nvSpPr>
        <p:spPr>
          <a:xfrm>
            <a:off x="9190116" y="3209536"/>
            <a:ext cx="115864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Sharpen</a:t>
            </a:r>
            <a:endParaRPr sz="2400" dirty="0"/>
          </a:p>
        </p:txBody>
      </p:sp>
      <p:sp>
        <p:nvSpPr>
          <p:cNvPr id="13" name="object 8">
            <a:extLst>
              <a:ext uri="{FF2B5EF4-FFF2-40B4-BE49-F238E27FC236}">
                <a16:creationId xmlns:a16="http://schemas.microsoft.com/office/drawing/2014/main" id="{65974A52-9602-4914-91C4-AAC4FF99225E}"/>
              </a:ext>
            </a:extLst>
          </p:cNvPr>
          <p:cNvSpPr txBox="1"/>
          <p:nvPr/>
        </p:nvSpPr>
        <p:spPr>
          <a:xfrm>
            <a:off x="4055261" y="5003045"/>
            <a:ext cx="1060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endParaRPr sz="1800">
              <a:latin typeface="Arial"/>
              <a:cs typeface="Arial"/>
            </a:endParaRPr>
          </a:p>
        </p:txBody>
      </p:sp>
      <p:sp>
        <p:nvSpPr>
          <p:cNvPr id="14" name="object 9">
            <a:extLst>
              <a:ext uri="{FF2B5EF4-FFF2-40B4-BE49-F238E27FC236}">
                <a16:creationId xmlns:a16="http://schemas.microsoft.com/office/drawing/2014/main" id="{D4C06E0B-3756-45FF-AA1D-91F7160E57A1}"/>
              </a:ext>
            </a:extLst>
          </p:cNvPr>
          <p:cNvSpPr/>
          <p:nvPr/>
        </p:nvSpPr>
        <p:spPr>
          <a:xfrm>
            <a:off x="7767287" y="550738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15" name="object 10">
            <a:extLst>
              <a:ext uri="{FF2B5EF4-FFF2-40B4-BE49-F238E27FC236}">
                <a16:creationId xmlns:a16="http://schemas.microsoft.com/office/drawing/2014/main" id="{80E9456B-AF46-4915-86A0-1D53AF797715}"/>
              </a:ext>
            </a:extLst>
          </p:cNvPr>
          <p:cNvSpPr/>
          <p:nvPr/>
        </p:nvSpPr>
        <p:spPr>
          <a:xfrm>
            <a:off x="7816511" y="4850797"/>
            <a:ext cx="0" cy="656590"/>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2124749F-BF8C-47D3-9E47-2B67FE385025}"/>
              </a:ext>
            </a:extLst>
          </p:cNvPr>
          <p:cNvSpPr/>
          <p:nvPr/>
        </p:nvSpPr>
        <p:spPr>
          <a:xfrm>
            <a:off x="7767287" y="484063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17" name="object 12">
            <a:extLst>
              <a:ext uri="{FF2B5EF4-FFF2-40B4-BE49-F238E27FC236}">
                <a16:creationId xmlns:a16="http://schemas.microsoft.com/office/drawing/2014/main" id="{CB0A9BBA-32EB-466E-AD6F-92C1030CCA85}"/>
              </a:ext>
            </a:extLst>
          </p:cNvPr>
          <p:cNvSpPr/>
          <p:nvPr/>
        </p:nvSpPr>
        <p:spPr>
          <a:xfrm>
            <a:off x="6343977" y="550738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18" name="object 13">
            <a:extLst>
              <a:ext uri="{FF2B5EF4-FFF2-40B4-BE49-F238E27FC236}">
                <a16:creationId xmlns:a16="http://schemas.microsoft.com/office/drawing/2014/main" id="{E4C9E37A-BA76-46B5-B163-40E856664AEA}"/>
              </a:ext>
            </a:extLst>
          </p:cNvPr>
          <p:cNvSpPr/>
          <p:nvPr/>
        </p:nvSpPr>
        <p:spPr>
          <a:xfrm>
            <a:off x="6355474" y="4850797"/>
            <a:ext cx="0" cy="656590"/>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8676FA00-705B-42D0-B9DD-BF110CF60EBA}"/>
              </a:ext>
            </a:extLst>
          </p:cNvPr>
          <p:cNvSpPr/>
          <p:nvPr/>
        </p:nvSpPr>
        <p:spPr>
          <a:xfrm>
            <a:off x="6343977" y="484063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20" name="object 15">
            <a:extLst>
              <a:ext uri="{FF2B5EF4-FFF2-40B4-BE49-F238E27FC236}">
                <a16:creationId xmlns:a16="http://schemas.microsoft.com/office/drawing/2014/main" id="{AA683504-BF62-4892-A147-B30AD2313566}"/>
              </a:ext>
            </a:extLst>
          </p:cNvPr>
          <p:cNvSpPr txBox="1"/>
          <p:nvPr/>
        </p:nvSpPr>
        <p:spPr>
          <a:xfrm>
            <a:off x="7945525" y="5003045"/>
            <a:ext cx="3759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r>
              <a:rPr sz="1800" spc="5" dirty="0">
                <a:latin typeface="Calibri"/>
                <a:cs typeface="Calibri"/>
              </a:rPr>
              <a:t>n</a:t>
            </a:r>
            <a:r>
              <a:rPr sz="1800" dirty="0">
                <a:latin typeface="Calibri"/>
                <a:cs typeface="Calibri"/>
              </a:rPr>
              <a:t>d</a:t>
            </a:r>
            <a:endParaRPr sz="1800">
              <a:latin typeface="Calibri"/>
              <a:cs typeface="Calibri"/>
            </a:endParaRPr>
          </a:p>
        </p:txBody>
      </p:sp>
      <p:sp>
        <p:nvSpPr>
          <p:cNvPr id="21" name="object 16">
            <a:extLst>
              <a:ext uri="{FF2B5EF4-FFF2-40B4-BE49-F238E27FC236}">
                <a16:creationId xmlns:a16="http://schemas.microsoft.com/office/drawing/2014/main" id="{4A95142E-7312-48FD-A5FA-E79005AD37B1}"/>
              </a:ext>
            </a:extLst>
          </p:cNvPr>
          <p:cNvSpPr/>
          <p:nvPr/>
        </p:nvSpPr>
        <p:spPr>
          <a:xfrm>
            <a:off x="9872121" y="550738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22" name="object 17">
            <a:extLst>
              <a:ext uri="{FF2B5EF4-FFF2-40B4-BE49-F238E27FC236}">
                <a16:creationId xmlns:a16="http://schemas.microsoft.com/office/drawing/2014/main" id="{C34B6E27-6E5C-4458-803C-BAFBCBD4B4ED}"/>
              </a:ext>
            </a:extLst>
          </p:cNvPr>
          <p:cNvSpPr/>
          <p:nvPr/>
        </p:nvSpPr>
        <p:spPr>
          <a:xfrm>
            <a:off x="9921346" y="4850797"/>
            <a:ext cx="0" cy="656590"/>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a:p>
        </p:txBody>
      </p:sp>
      <p:sp>
        <p:nvSpPr>
          <p:cNvPr id="23" name="object 18">
            <a:extLst>
              <a:ext uri="{FF2B5EF4-FFF2-40B4-BE49-F238E27FC236}">
                <a16:creationId xmlns:a16="http://schemas.microsoft.com/office/drawing/2014/main" id="{D1A4AF6A-B949-4735-A2D3-F1535990B629}"/>
              </a:ext>
            </a:extLst>
          </p:cNvPr>
          <p:cNvSpPr/>
          <p:nvPr/>
        </p:nvSpPr>
        <p:spPr>
          <a:xfrm>
            <a:off x="9872121" y="484063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24" name="object 19">
            <a:extLst>
              <a:ext uri="{FF2B5EF4-FFF2-40B4-BE49-F238E27FC236}">
                <a16:creationId xmlns:a16="http://schemas.microsoft.com/office/drawing/2014/main" id="{E78F7FC0-5685-453C-A259-FA00275D79D9}"/>
              </a:ext>
            </a:extLst>
          </p:cNvPr>
          <p:cNvSpPr/>
          <p:nvPr/>
        </p:nvSpPr>
        <p:spPr>
          <a:xfrm>
            <a:off x="8439286" y="550738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25" name="object 20">
            <a:extLst>
              <a:ext uri="{FF2B5EF4-FFF2-40B4-BE49-F238E27FC236}">
                <a16:creationId xmlns:a16="http://schemas.microsoft.com/office/drawing/2014/main" id="{B776ECCD-C392-4E53-BBEC-0A0B5BD33EC6}"/>
              </a:ext>
            </a:extLst>
          </p:cNvPr>
          <p:cNvSpPr/>
          <p:nvPr/>
        </p:nvSpPr>
        <p:spPr>
          <a:xfrm>
            <a:off x="8450783" y="4850797"/>
            <a:ext cx="0" cy="656590"/>
          </a:xfrm>
          <a:custGeom>
            <a:avLst/>
            <a:gdLst/>
            <a:ahLst/>
            <a:cxnLst/>
            <a:rect l="l" t="t" r="r" b="b"/>
            <a:pathLst>
              <a:path h="656589">
                <a:moveTo>
                  <a:pt x="0" y="0"/>
                </a:moveTo>
                <a:lnTo>
                  <a:pt x="0" y="656590"/>
                </a:lnTo>
              </a:path>
            </a:pathLst>
          </a:custGeom>
          <a:ln w="22993">
            <a:solidFill>
              <a:srgbClr val="000000"/>
            </a:solidFill>
          </a:ln>
        </p:spPr>
        <p:txBody>
          <a:bodyPr wrap="square" lIns="0" tIns="0" rIns="0" bIns="0" rtlCol="0"/>
          <a:lstStyle/>
          <a:p>
            <a:endParaRPr/>
          </a:p>
        </p:txBody>
      </p:sp>
      <p:sp>
        <p:nvSpPr>
          <p:cNvPr id="26" name="object 21">
            <a:extLst>
              <a:ext uri="{FF2B5EF4-FFF2-40B4-BE49-F238E27FC236}">
                <a16:creationId xmlns:a16="http://schemas.microsoft.com/office/drawing/2014/main" id="{62B2B8B7-4CF6-443E-8240-3F0CC89FB2DF}"/>
              </a:ext>
            </a:extLst>
          </p:cNvPr>
          <p:cNvSpPr/>
          <p:nvPr/>
        </p:nvSpPr>
        <p:spPr>
          <a:xfrm>
            <a:off x="8439286" y="484063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27" name="object 22">
            <a:extLst>
              <a:ext uri="{FF2B5EF4-FFF2-40B4-BE49-F238E27FC236}">
                <a16:creationId xmlns:a16="http://schemas.microsoft.com/office/drawing/2014/main" id="{CAC3A224-6A9D-4EB5-A06E-D2B20A0607DC}"/>
              </a:ext>
            </a:extLst>
          </p:cNvPr>
          <p:cNvSpPr txBox="1"/>
          <p:nvPr/>
        </p:nvSpPr>
        <p:spPr>
          <a:xfrm>
            <a:off x="4055261" y="6006345"/>
            <a:ext cx="1060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endParaRPr sz="1800">
              <a:latin typeface="Arial"/>
              <a:cs typeface="Arial"/>
            </a:endParaRPr>
          </a:p>
        </p:txBody>
      </p:sp>
      <p:sp>
        <p:nvSpPr>
          <p:cNvPr id="28" name="object 23">
            <a:extLst>
              <a:ext uri="{FF2B5EF4-FFF2-40B4-BE49-F238E27FC236}">
                <a16:creationId xmlns:a16="http://schemas.microsoft.com/office/drawing/2014/main" id="{23029247-6E22-46A7-8BE4-467677108453}"/>
              </a:ext>
            </a:extLst>
          </p:cNvPr>
          <p:cNvSpPr/>
          <p:nvPr/>
        </p:nvSpPr>
        <p:spPr>
          <a:xfrm>
            <a:off x="7767287" y="651068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29" name="object 24">
            <a:extLst>
              <a:ext uri="{FF2B5EF4-FFF2-40B4-BE49-F238E27FC236}">
                <a16:creationId xmlns:a16="http://schemas.microsoft.com/office/drawing/2014/main" id="{7DD8EF1A-FBAF-4AFC-8C06-0E291753873A}"/>
              </a:ext>
            </a:extLst>
          </p:cNvPr>
          <p:cNvSpPr/>
          <p:nvPr/>
        </p:nvSpPr>
        <p:spPr>
          <a:xfrm>
            <a:off x="7816511" y="5854097"/>
            <a:ext cx="0" cy="656590"/>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a:p>
        </p:txBody>
      </p:sp>
      <p:sp>
        <p:nvSpPr>
          <p:cNvPr id="30" name="object 25">
            <a:extLst>
              <a:ext uri="{FF2B5EF4-FFF2-40B4-BE49-F238E27FC236}">
                <a16:creationId xmlns:a16="http://schemas.microsoft.com/office/drawing/2014/main" id="{FAA9A2F0-6DD4-4AB9-B747-5358DB93D685}"/>
              </a:ext>
            </a:extLst>
          </p:cNvPr>
          <p:cNvSpPr/>
          <p:nvPr/>
        </p:nvSpPr>
        <p:spPr>
          <a:xfrm>
            <a:off x="7767287" y="584393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31" name="object 26">
            <a:extLst>
              <a:ext uri="{FF2B5EF4-FFF2-40B4-BE49-F238E27FC236}">
                <a16:creationId xmlns:a16="http://schemas.microsoft.com/office/drawing/2014/main" id="{FDB1EE21-EDE7-438F-9E90-D099AFD1D2C3}"/>
              </a:ext>
            </a:extLst>
          </p:cNvPr>
          <p:cNvSpPr/>
          <p:nvPr/>
        </p:nvSpPr>
        <p:spPr>
          <a:xfrm>
            <a:off x="6343977" y="651068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32" name="object 27">
            <a:extLst>
              <a:ext uri="{FF2B5EF4-FFF2-40B4-BE49-F238E27FC236}">
                <a16:creationId xmlns:a16="http://schemas.microsoft.com/office/drawing/2014/main" id="{F9657402-0649-4BF4-A2D1-792564B52280}"/>
              </a:ext>
            </a:extLst>
          </p:cNvPr>
          <p:cNvSpPr/>
          <p:nvPr/>
        </p:nvSpPr>
        <p:spPr>
          <a:xfrm>
            <a:off x="6355474" y="5854097"/>
            <a:ext cx="0" cy="656590"/>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a:p>
        </p:txBody>
      </p:sp>
      <p:sp>
        <p:nvSpPr>
          <p:cNvPr id="33" name="object 28">
            <a:extLst>
              <a:ext uri="{FF2B5EF4-FFF2-40B4-BE49-F238E27FC236}">
                <a16:creationId xmlns:a16="http://schemas.microsoft.com/office/drawing/2014/main" id="{291877F6-F9E6-4568-945C-D73AE6375171}"/>
              </a:ext>
            </a:extLst>
          </p:cNvPr>
          <p:cNvSpPr/>
          <p:nvPr/>
        </p:nvSpPr>
        <p:spPr>
          <a:xfrm>
            <a:off x="6343977" y="5843938"/>
            <a:ext cx="60960" cy="10160"/>
          </a:xfrm>
          <a:custGeom>
            <a:avLst/>
            <a:gdLst/>
            <a:ahLst/>
            <a:cxnLst/>
            <a:rect l="l" t="t" r="r" b="b"/>
            <a:pathLst>
              <a:path w="60960"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34" name="object 29">
            <a:extLst>
              <a:ext uri="{FF2B5EF4-FFF2-40B4-BE49-F238E27FC236}">
                <a16:creationId xmlns:a16="http://schemas.microsoft.com/office/drawing/2014/main" id="{E69179F2-9471-4261-88C5-D2EEB4A2C6C1}"/>
              </a:ext>
            </a:extLst>
          </p:cNvPr>
          <p:cNvSpPr txBox="1"/>
          <p:nvPr/>
        </p:nvSpPr>
        <p:spPr>
          <a:xfrm>
            <a:off x="4341011" y="6017266"/>
            <a:ext cx="2379980" cy="299720"/>
          </a:xfrm>
          <a:prstGeom prst="rect">
            <a:avLst/>
          </a:prstGeom>
        </p:spPr>
        <p:txBody>
          <a:bodyPr vert="horz" wrap="square" lIns="0" tIns="12700" rIns="0" bIns="0" rtlCol="0">
            <a:spAutoFit/>
          </a:bodyPr>
          <a:lstStyle/>
          <a:p>
            <a:pPr marL="12700">
              <a:lnSpc>
                <a:spcPct val="100000"/>
              </a:lnSpc>
              <a:spcBef>
                <a:spcPts val="100"/>
              </a:spcBef>
              <a:tabLst>
                <a:tab pos="2068195" algn="l"/>
              </a:tabLst>
            </a:pPr>
            <a:r>
              <a:rPr sz="2700" spc="-7" baseline="3086" dirty="0">
                <a:latin typeface="Calibri"/>
                <a:cs typeface="Calibri"/>
              </a:rPr>
              <a:t>T</a:t>
            </a:r>
            <a:r>
              <a:rPr sz="2700" spc="7" baseline="3086" dirty="0">
                <a:latin typeface="Calibri"/>
                <a:cs typeface="Calibri"/>
              </a:rPr>
              <a:t>h</a:t>
            </a:r>
            <a:r>
              <a:rPr sz="2700" baseline="3086" dirty="0">
                <a:latin typeface="Calibri"/>
                <a:cs typeface="Calibri"/>
              </a:rPr>
              <a:t>e</a:t>
            </a:r>
            <a:r>
              <a:rPr sz="2700" spc="7" baseline="3086" dirty="0">
                <a:latin typeface="Calibri"/>
                <a:cs typeface="Calibri"/>
              </a:rPr>
              <a:t> </a:t>
            </a:r>
            <a:r>
              <a:rPr sz="2700" spc="-7" baseline="3086" dirty="0">
                <a:latin typeface="Calibri"/>
                <a:cs typeface="Calibri"/>
              </a:rPr>
              <a:t>i</a:t>
            </a:r>
            <a:r>
              <a:rPr sz="2700" baseline="3086" dirty="0">
                <a:latin typeface="Calibri"/>
                <a:cs typeface="Calibri"/>
              </a:rPr>
              <a:t>n</a:t>
            </a:r>
            <a:r>
              <a:rPr sz="2700" spc="7" baseline="3086" dirty="0">
                <a:latin typeface="Calibri"/>
                <a:cs typeface="Calibri"/>
              </a:rPr>
              <a:t>n</a:t>
            </a:r>
            <a:r>
              <a:rPr sz="2700" baseline="3086" dirty="0">
                <a:latin typeface="Calibri"/>
                <a:cs typeface="Calibri"/>
              </a:rPr>
              <a:t>er </a:t>
            </a:r>
            <a:r>
              <a:rPr sz="2700" spc="7" baseline="3086" dirty="0">
                <a:latin typeface="Calibri"/>
                <a:cs typeface="Calibri"/>
              </a:rPr>
              <a:t>p</a:t>
            </a:r>
            <a:r>
              <a:rPr sz="2700" spc="-52" baseline="3086" dirty="0">
                <a:latin typeface="Calibri"/>
                <a:cs typeface="Calibri"/>
              </a:rPr>
              <a:t>r</a:t>
            </a:r>
            <a:r>
              <a:rPr sz="2700" baseline="3086" dirty="0">
                <a:latin typeface="Calibri"/>
                <a:cs typeface="Calibri"/>
              </a:rPr>
              <a:t>o</a:t>
            </a:r>
            <a:r>
              <a:rPr sz="2700" spc="7" baseline="3086" dirty="0">
                <a:latin typeface="Calibri"/>
                <a:cs typeface="Calibri"/>
              </a:rPr>
              <a:t>du</a:t>
            </a:r>
            <a:r>
              <a:rPr sz="2700" baseline="3086" dirty="0">
                <a:latin typeface="Calibri"/>
                <a:cs typeface="Calibri"/>
              </a:rPr>
              <a:t>ct of	</a:t>
            </a:r>
            <a:r>
              <a:rPr sz="1800" spc="5" dirty="0">
                <a:latin typeface="Cambria Math"/>
                <a:cs typeface="Cambria Math"/>
              </a:rPr>
              <a:t>−</a:t>
            </a:r>
            <a:r>
              <a:rPr sz="1800" dirty="0">
                <a:latin typeface="Cambria Math"/>
                <a:cs typeface="Cambria Math"/>
              </a:rPr>
              <a:t>1</a:t>
            </a:r>
            <a:endParaRPr sz="1800">
              <a:latin typeface="Cambria Math"/>
              <a:cs typeface="Cambria Math"/>
            </a:endParaRPr>
          </a:p>
        </p:txBody>
      </p:sp>
      <p:sp>
        <p:nvSpPr>
          <p:cNvPr id="35" name="object 30">
            <a:extLst>
              <a:ext uri="{FF2B5EF4-FFF2-40B4-BE49-F238E27FC236}">
                <a16:creationId xmlns:a16="http://schemas.microsoft.com/office/drawing/2014/main" id="{02DC2ABD-B5E6-4BAF-A573-E05425042971}"/>
              </a:ext>
            </a:extLst>
          </p:cNvPr>
          <p:cNvSpPr txBox="1"/>
          <p:nvPr/>
        </p:nvSpPr>
        <p:spPr>
          <a:xfrm>
            <a:off x="4341011" y="4745932"/>
            <a:ext cx="3434079" cy="1839595"/>
          </a:xfrm>
          <a:prstGeom prst="rect">
            <a:avLst/>
          </a:prstGeom>
        </p:spPr>
        <p:txBody>
          <a:bodyPr vert="horz" wrap="square" lIns="0" tIns="12700" rIns="0" bIns="0" rtlCol="0">
            <a:spAutoFit/>
          </a:bodyPr>
          <a:lstStyle/>
          <a:p>
            <a:pPr marL="2153920">
              <a:lnSpc>
                <a:spcPts val="2135"/>
              </a:lnSpc>
              <a:spcBef>
                <a:spcPts val="100"/>
              </a:spcBef>
              <a:tabLst>
                <a:tab pos="2595245" algn="l"/>
                <a:tab pos="3208020" algn="l"/>
              </a:tabLst>
            </a:pPr>
            <a:r>
              <a:rPr sz="1800" dirty="0">
                <a:latin typeface="Cambria Math"/>
                <a:cs typeface="Cambria Math"/>
              </a:rPr>
              <a:t>0	−1	0</a:t>
            </a:r>
            <a:endParaRPr sz="1800">
              <a:latin typeface="Cambria Math"/>
              <a:cs typeface="Cambria Math"/>
            </a:endParaRPr>
          </a:p>
          <a:p>
            <a:pPr marL="12700">
              <a:lnSpc>
                <a:spcPts val="2110"/>
              </a:lnSpc>
              <a:tabLst>
                <a:tab pos="2068195" algn="l"/>
                <a:tab pos="2680970" algn="l"/>
                <a:tab pos="3122295" algn="l"/>
              </a:tabLst>
            </a:pPr>
            <a:r>
              <a:rPr sz="2700" spc="-7" baseline="3086" dirty="0">
                <a:latin typeface="Calibri"/>
                <a:cs typeface="Calibri"/>
              </a:rPr>
              <a:t>T</a:t>
            </a:r>
            <a:r>
              <a:rPr sz="2700" spc="7" baseline="3086" dirty="0">
                <a:latin typeface="Calibri"/>
                <a:cs typeface="Calibri"/>
              </a:rPr>
              <a:t>h</a:t>
            </a:r>
            <a:r>
              <a:rPr sz="2700" baseline="3086" dirty="0">
                <a:latin typeface="Calibri"/>
                <a:cs typeface="Calibri"/>
              </a:rPr>
              <a:t>e</a:t>
            </a:r>
            <a:r>
              <a:rPr sz="2700" spc="15" baseline="3086" dirty="0">
                <a:latin typeface="Calibri"/>
                <a:cs typeface="Calibri"/>
              </a:rPr>
              <a:t> </a:t>
            </a:r>
            <a:r>
              <a:rPr sz="2700" spc="-7" baseline="3086" dirty="0">
                <a:latin typeface="Calibri"/>
                <a:cs typeface="Calibri"/>
              </a:rPr>
              <a:t>i</a:t>
            </a:r>
            <a:r>
              <a:rPr sz="2700" baseline="3086" dirty="0">
                <a:latin typeface="Calibri"/>
                <a:cs typeface="Calibri"/>
              </a:rPr>
              <a:t>nner p</a:t>
            </a:r>
            <a:r>
              <a:rPr sz="2700" spc="-52" baseline="3086" dirty="0">
                <a:latin typeface="Calibri"/>
                <a:cs typeface="Calibri"/>
              </a:rPr>
              <a:t>r</a:t>
            </a:r>
            <a:r>
              <a:rPr sz="2700" baseline="3086" dirty="0">
                <a:latin typeface="Calibri"/>
                <a:cs typeface="Calibri"/>
              </a:rPr>
              <a:t>oduct of	</a:t>
            </a:r>
            <a:r>
              <a:rPr sz="1800" spc="5" dirty="0">
                <a:latin typeface="Cambria Math"/>
                <a:cs typeface="Cambria Math"/>
              </a:rPr>
              <a:t>−</a:t>
            </a:r>
            <a:r>
              <a:rPr sz="1800" dirty="0">
                <a:latin typeface="Cambria Math"/>
                <a:cs typeface="Cambria Math"/>
              </a:rPr>
              <a:t>1	5	</a:t>
            </a:r>
            <a:r>
              <a:rPr sz="1800" spc="5" dirty="0">
                <a:latin typeface="Cambria Math"/>
                <a:cs typeface="Cambria Math"/>
              </a:rPr>
              <a:t>−</a:t>
            </a:r>
            <a:r>
              <a:rPr sz="1800" dirty="0">
                <a:latin typeface="Cambria Math"/>
                <a:cs typeface="Cambria Math"/>
              </a:rPr>
              <a:t>1</a:t>
            </a:r>
            <a:endParaRPr sz="1800">
              <a:latin typeface="Cambria Math"/>
              <a:cs typeface="Cambria Math"/>
            </a:endParaRPr>
          </a:p>
          <a:p>
            <a:pPr marL="2153920">
              <a:lnSpc>
                <a:spcPts val="2135"/>
              </a:lnSpc>
              <a:tabLst>
                <a:tab pos="2595245" algn="l"/>
                <a:tab pos="3208020" algn="l"/>
              </a:tabLst>
            </a:pPr>
            <a:r>
              <a:rPr sz="1800" dirty="0">
                <a:latin typeface="Cambria Math"/>
                <a:cs typeface="Cambria Math"/>
              </a:rPr>
              <a:t>0	−1	0</a:t>
            </a:r>
            <a:endParaRPr sz="1800">
              <a:latin typeface="Cambria Math"/>
              <a:cs typeface="Cambria Math"/>
            </a:endParaRPr>
          </a:p>
          <a:p>
            <a:pPr marL="2153920">
              <a:lnSpc>
                <a:spcPts val="2135"/>
              </a:lnSpc>
              <a:spcBef>
                <a:spcPts val="1515"/>
              </a:spcBef>
              <a:tabLst>
                <a:tab pos="2595245" algn="l"/>
                <a:tab pos="3208020" algn="l"/>
              </a:tabLst>
            </a:pPr>
            <a:r>
              <a:rPr sz="1800" dirty="0">
                <a:latin typeface="Cambria Math"/>
                <a:cs typeface="Cambria Math"/>
              </a:rPr>
              <a:t>0	−1	0</a:t>
            </a:r>
            <a:endParaRPr sz="1800">
              <a:latin typeface="Cambria Math"/>
              <a:cs typeface="Cambria Math"/>
            </a:endParaRPr>
          </a:p>
          <a:p>
            <a:pPr marL="2680970">
              <a:lnSpc>
                <a:spcPts val="2110"/>
              </a:lnSpc>
              <a:tabLst>
                <a:tab pos="3122295" algn="l"/>
              </a:tabLst>
            </a:pPr>
            <a:r>
              <a:rPr sz="1800" dirty="0">
                <a:latin typeface="Cambria Math"/>
                <a:cs typeface="Cambria Math"/>
              </a:rPr>
              <a:t>5	</a:t>
            </a:r>
            <a:r>
              <a:rPr sz="1800" spc="5" dirty="0">
                <a:latin typeface="Cambria Math"/>
                <a:cs typeface="Cambria Math"/>
              </a:rPr>
              <a:t>−</a:t>
            </a:r>
            <a:r>
              <a:rPr sz="1800" dirty="0">
                <a:latin typeface="Cambria Math"/>
                <a:cs typeface="Cambria Math"/>
              </a:rPr>
              <a:t>1</a:t>
            </a:r>
            <a:endParaRPr sz="1800">
              <a:latin typeface="Cambria Math"/>
              <a:cs typeface="Cambria Math"/>
            </a:endParaRPr>
          </a:p>
          <a:p>
            <a:pPr marL="2153920">
              <a:lnSpc>
                <a:spcPts val="2135"/>
              </a:lnSpc>
              <a:tabLst>
                <a:tab pos="2595245" algn="l"/>
                <a:tab pos="3208020" algn="l"/>
              </a:tabLst>
            </a:pPr>
            <a:r>
              <a:rPr sz="1800" dirty="0">
                <a:latin typeface="Cambria Math"/>
                <a:cs typeface="Cambria Math"/>
              </a:rPr>
              <a:t>0	−1	0</a:t>
            </a:r>
            <a:endParaRPr sz="1800">
              <a:latin typeface="Cambria Math"/>
              <a:cs typeface="Cambria Math"/>
            </a:endParaRPr>
          </a:p>
        </p:txBody>
      </p:sp>
      <p:sp>
        <p:nvSpPr>
          <p:cNvPr id="36" name="object 31">
            <a:extLst>
              <a:ext uri="{FF2B5EF4-FFF2-40B4-BE49-F238E27FC236}">
                <a16:creationId xmlns:a16="http://schemas.microsoft.com/office/drawing/2014/main" id="{BBBE758E-DE32-48DF-A102-3BEA091B54F3}"/>
              </a:ext>
            </a:extLst>
          </p:cNvPr>
          <p:cNvSpPr txBox="1"/>
          <p:nvPr/>
        </p:nvSpPr>
        <p:spPr>
          <a:xfrm>
            <a:off x="7945525" y="6006345"/>
            <a:ext cx="3759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r>
              <a:rPr sz="1800" spc="5" dirty="0">
                <a:latin typeface="Calibri"/>
                <a:cs typeface="Calibri"/>
              </a:rPr>
              <a:t>n</a:t>
            </a:r>
            <a:r>
              <a:rPr sz="1800" dirty="0">
                <a:latin typeface="Calibri"/>
                <a:cs typeface="Calibri"/>
              </a:rPr>
              <a:t>d</a:t>
            </a:r>
            <a:endParaRPr sz="1800">
              <a:latin typeface="Calibri"/>
              <a:cs typeface="Calibri"/>
            </a:endParaRPr>
          </a:p>
        </p:txBody>
      </p:sp>
      <p:sp>
        <p:nvSpPr>
          <p:cNvPr id="37" name="object 32">
            <a:extLst>
              <a:ext uri="{FF2B5EF4-FFF2-40B4-BE49-F238E27FC236}">
                <a16:creationId xmlns:a16="http://schemas.microsoft.com/office/drawing/2014/main" id="{DC18394C-B0D3-4305-9558-E6CCB7017F6E}"/>
              </a:ext>
            </a:extLst>
          </p:cNvPr>
          <p:cNvSpPr/>
          <p:nvPr/>
        </p:nvSpPr>
        <p:spPr>
          <a:xfrm>
            <a:off x="9872121" y="651068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38" name="object 33">
            <a:extLst>
              <a:ext uri="{FF2B5EF4-FFF2-40B4-BE49-F238E27FC236}">
                <a16:creationId xmlns:a16="http://schemas.microsoft.com/office/drawing/2014/main" id="{592AEEAD-E60E-492F-9DFB-91EE47B5C010}"/>
              </a:ext>
            </a:extLst>
          </p:cNvPr>
          <p:cNvSpPr/>
          <p:nvPr/>
        </p:nvSpPr>
        <p:spPr>
          <a:xfrm>
            <a:off x="9921346" y="5854097"/>
            <a:ext cx="0" cy="656590"/>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a:p>
        </p:txBody>
      </p:sp>
      <p:sp>
        <p:nvSpPr>
          <p:cNvPr id="39" name="object 34">
            <a:extLst>
              <a:ext uri="{FF2B5EF4-FFF2-40B4-BE49-F238E27FC236}">
                <a16:creationId xmlns:a16="http://schemas.microsoft.com/office/drawing/2014/main" id="{A7F04E07-F515-43F0-ADFC-CC684F24DD42}"/>
              </a:ext>
            </a:extLst>
          </p:cNvPr>
          <p:cNvSpPr/>
          <p:nvPr/>
        </p:nvSpPr>
        <p:spPr>
          <a:xfrm>
            <a:off x="9872121" y="584393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40" name="object 35">
            <a:extLst>
              <a:ext uri="{FF2B5EF4-FFF2-40B4-BE49-F238E27FC236}">
                <a16:creationId xmlns:a16="http://schemas.microsoft.com/office/drawing/2014/main" id="{63A3C530-56DF-4F5E-8133-BF296BB1FE2F}"/>
              </a:ext>
            </a:extLst>
          </p:cNvPr>
          <p:cNvSpPr/>
          <p:nvPr/>
        </p:nvSpPr>
        <p:spPr>
          <a:xfrm>
            <a:off x="8439286" y="651068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41" name="object 36">
            <a:extLst>
              <a:ext uri="{FF2B5EF4-FFF2-40B4-BE49-F238E27FC236}">
                <a16:creationId xmlns:a16="http://schemas.microsoft.com/office/drawing/2014/main" id="{1BFBA123-4A7F-4EB9-91AD-2AA03D13881A}"/>
              </a:ext>
            </a:extLst>
          </p:cNvPr>
          <p:cNvSpPr/>
          <p:nvPr/>
        </p:nvSpPr>
        <p:spPr>
          <a:xfrm>
            <a:off x="8450783" y="5854097"/>
            <a:ext cx="0" cy="656590"/>
          </a:xfrm>
          <a:custGeom>
            <a:avLst/>
            <a:gdLst/>
            <a:ahLst/>
            <a:cxnLst/>
            <a:rect l="l" t="t" r="r" b="b"/>
            <a:pathLst>
              <a:path h="656589">
                <a:moveTo>
                  <a:pt x="0" y="0"/>
                </a:moveTo>
                <a:lnTo>
                  <a:pt x="0" y="656589"/>
                </a:lnTo>
              </a:path>
            </a:pathLst>
          </a:custGeom>
          <a:ln w="22993">
            <a:solidFill>
              <a:srgbClr val="000000"/>
            </a:solidFill>
          </a:ln>
        </p:spPr>
        <p:txBody>
          <a:bodyPr wrap="square" lIns="0" tIns="0" rIns="0" bIns="0" rtlCol="0"/>
          <a:lstStyle/>
          <a:p>
            <a:endParaRPr/>
          </a:p>
        </p:txBody>
      </p:sp>
      <p:sp>
        <p:nvSpPr>
          <p:cNvPr id="42" name="object 37">
            <a:extLst>
              <a:ext uri="{FF2B5EF4-FFF2-40B4-BE49-F238E27FC236}">
                <a16:creationId xmlns:a16="http://schemas.microsoft.com/office/drawing/2014/main" id="{47274468-2153-45C2-9CD6-8AD531884F7A}"/>
              </a:ext>
            </a:extLst>
          </p:cNvPr>
          <p:cNvSpPr/>
          <p:nvPr/>
        </p:nvSpPr>
        <p:spPr>
          <a:xfrm>
            <a:off x="8439286" y="5843938"/>
            <a:ext cx="60960" cy="10160"/>
          </a:xfrm>
          <a:custGeom>
            <a:avLst/>
            <a:gdLst/>
            <a:ahLst/>
            <a:cxnLst/>
            <a:rect l="l" t="t" r="r" b="b"/>
            <a:pathLst>
              <a:path w="60959" h="10160">
                <a:moveTo>
                  <a:pt x="0" y="10159"/>
                </a:moveTo>
                <a:lnTo>
                  <a:pt x="60721" y="10159"/>
                </a:lnTo>
                <a:lnTo>
                  <a:pt x="60721" y="0"/>
                </a:lnTo>
                <a:lnTo>
                  <a:pt x="0" y="0"/>
                </a:lnTo>
                <a:lnTo>
                  <a:pt x="0" y="10159"/>
                </a:lnTo>
                <a:close/>
              </a:path>
            </a:pathLst>
          </a:custGeom>
          <a:solidFill>
            <a:srgbClr val="000000"/>
          </a:solidFill>
        </p:spPr>
        <p:txBody>
          <a:bodyPr wrap="square" lIns="0" tIns="0" rIns="0" bIns="0" rtlCol="0"/>
          <a:lstStyle/>
          <a:p>
            <a:endParaRPr/>
          </a:p>
        </p:txBody>
      </p:sp>
      <p:sp>
        <p:nvSpPr>
          <p:cNvPr id="43" name="object 38">
            <a:extLst>
              <a:ext uri="{FF2B5EF4-FFF2-40B4-BE49-F238E27FC236}">
                <a16:creationId xmlns:a16="http://schemas.microsoft.com/office/drawing/2014/main" id="{087AA80E-CD33-40D7-9848-E5B3DC5BE69F}"/>
              </a:ext>
            </a:extLst>
          </p:cNvPr>
          <p:cNvSpPr txBox="1"/>
          <p:nvPr/>
        </p:nvSpPr>
        <p:spPr>
          <a:xfrm>
            <a:off x="8492323" y="4745932"/>
            <a:ext cx="2071370" cy="1839595"/>
          </a:xfrm>
          <a:prstGeom prst="rect">
            <a:avLst/>
          </a:prstGeom>
        </p:spPr>
        <p:txBody>
          <a:bodyPr vert="horz" wrap="square" lIns="0" tIns="12700" rIns="0" bIns="0" rtlCol="0">
            <a:spAutoFit/>
          </a:bodyPr>
          <a:lstStyle/>
          <a:p>
            <a:pPr marL="12700">
              <a:lnSpc>
                <a:spcPts val="2135"/>
              </a:lnSpc>
              <a:spcBef>
                <a:spcPts val="100"/>
              </a:spcBef>
              <a:tabLst>
                <a:tab pos="542290" algn="l"/>
                <a:tab pos="1072515" algn="l"/>
              </a:tabLst>
            </a:pPr>
            <a:r>
              <a:rPr sz="1800" dirty="0">
                <a:latin typeface="Cambria Math"/>
                <a:cs typeface="Cambria Math"/>
              </a:rPr>
              <a:t>0.1	0.1	0.1</a:t>
            </a:r>
          </a:p>
          <a:p>
            <a:pPr marL="12700">
              <a:lnSpc>
                <a:spcPts val="2110"/>
              </a:lnSpc>
              <a:tabLst>
                <a:tab pos="542290" algn="l"/>
                <a:tab pos="1072515" algn="l"/>
                <a:tab pos="1518285" algn="l"/>
              </a:tabLst>
            </a:pPr>
            <a:r>
              <a:rPr sz="1800" dirty="0">
                <a:latin typeface="Cambria Math"/>
                <a:cs typeface="Cambria Math"/>
              </a:rPr>
              <a:t>0.1	</a:t>
            </a:r>
            <a:r>
              <a:rPr sz="1800" dirty="0">
                <a:solidFill>
                  <a:srgbClr val="FF0000"/>
                </a:solidFill>
                <a:latin typeface="Cambria Math"/>
                <a:cs typeface="Cambria Math"/>
              </a:rPr>
              <a:t>0.1	</a:t>
            </a:r>
            <a:r>
              <a:rPr sz="1800" dirty="0">
                <a:latin typeface="Cambria Math"/>
                <a:cs typeface="Cambria Math"/>
              </a:rPr>
              <a:t>0.1	</a:t>
            </a:r>
            <a:r>
              <a:rPr sz="2700" spc="-7" baseline="3086" dirty="0">
                <a:latin typeface="Calibri"/>
                <a:cs typeface="Calibri"/>
              </a:rPr>
              <a:t>is</a:t>
            </a:r>
            <a:r>
              <a:rPr sz="2700" spc="-104" baseline="3086" dirty="0">
                <a:latin typeface="Calibri"/>
                <a:cs typeface="Calibri"/>
              </a:rPr>
              <a:t> </a:t>
            </a:r>
            <a:r>
              <a:rPr sz="2700" spc="-7" baseline="3086" dirty="0">
                <a:solidFill>
                  <a:srgbClr val="FF0000"/>
                </a:solidFill>
                <a:latin typeface="Calibri"/>
                <a:cs typeface="Calibri"/>
              </a:rPr>
              <a:t>0.1</a:t>
            </a:r>
            <a:r>
              <a:rPr sz="2700" spc="-7" baseline="3086" dirty="0">
                <a:latin typeface="Calibri"/>
                <a:cs typeface="Calibri"/>
              </a:rPr>
              <a:t>.</a:t>
            </a:r>
            <a:endParaRPr sz="2700" baseline="3086" dirty="0">
              <a:latin typeface="Calibri"/>
              <a:cs typeface="Calibri"/>
            </a:endParaRPr>
          </a:p>
          <a:p>
            <a:pPr marL="12700">
              <a:lnSpc>
                <a:spcPts val="2135"/>
              </a:lnSpc>
              <a:tabLst>
                <a:tab pos="542290" algn="l"/>
                <a:tab pos="1072515" algn="l"/>
              </a:tabLst>
            </a:pPr>
            <a:r>
              <a:rPr sz="1800" dirty="0">
                <a:latin typeface="Cambria Math"/>
                <a:cs typeface="Cambria Math"/>
              </a:rPr>
              <a:t>0.1	0.1	0.1</a:t>
            </a:r>
          </a:p>
          <a:p>
            <a:pPr marL="12700">
              <a:lnSpc>
                <a:spcPts val="2135"/>
              </a:lnSpc>
              <a:spcBef>
                <a:spcPts val="1515"/>
              </a:spcBef>
              <a:tabLst>
                <a:tab pos="542290" algn="l"/>
                <a:tab pos="1072515" algn="l"/>
              </a:tabLst>
            </a:pPr>
            <a:r>
              <a:rPr sz="1800" dirty="0">
                <a:latin typeface="Cambria Math"/>
                <a:cs typeface="Cambria Math"/>
              </a:rPr>
              <a:t>0.1	0.1	0.1</a:t>
            </a:r>
          </a:p>
          <a:p>
            <a:pPr marL="12700">
              <a:lnSpc>
                <a:spcPts val="2110"/>
              </a:lnSpc>
              <a:tabLst>
                <a:tab pos="542290" algn="l"/>
                <a:tab pos="1072515" algn="l"/>
                <a:tab pos="1518285" algn="l"/>
              </a:tabLst>
            </a:pPr>
            <a:r>
              <a:rPr sz="1800" dirty="0">
                <a:latin typeface="Cambria Math"/>
                <a:cs typeface="Cambria Math"/>
              </a:rPr>
              <a:t>0.1	</a:t>
            </a:r>
            <a:r>
              <a:rPr sz="1800" dirty="0">
                <a:solidFill>
                  <a:srgbClr val="FF0000"/>
                </a:solidFill>
                <a:latin typeface="Cambria Math"/>
                <a:cs typeface="Cambria Math"/>
              </a:rPr>
              <a:t>0.2	</a:t>
            </a:r>
            <a:r>
              <a:rPr sz="1800" dirty="0">
                <a:latin typeface="Cambria Math"/>
                <a:cs typeface="Cambria Math"/>
              </a:rPr>
              <a:t>0.1	</a:t>
            </a:r>
            <a:r>
              <a:rPr sz="2700" spc="-7" baseline="3086" dirty="0">
                <a:latin typeface="Calibri"/>
                <a:cs typeface="Calibri"/>
              </a:rPr>
              <a:t>is</a:t>
            </a:r>
            <a:r>
              <a:rPr sz="2700" spc="-104" baseline="3086" dirty="0">
                <a:latin typeface="Calibri"/>
                <a:cs typeface="Calibri"/>
              </a:rPr>
              <a:t> </a:t>
            </a:r>
            <a:r>
              <a:rPr sz="2700" spc="-7" baseline="3086" dirty="0">
                <a:solidFill>
                  <a:srgbClr val="FF0000"/>
                </a:solidFill>
                <a:latin typeface="Calibri"/>
                <a:cs typeface="Calibri"/>
              </a:rPr>
              <a:t>0.6</a:t>
            </a:r>
            <a:r>
              <a:rPr sz="2700" spc="-7" baseline="3086" dirty="0">
                <a:latin typeface="Calibri"/>
                <a:cs typeface="Calibri"/>
              </a:rPr>
              <a:t>.</a:t>
            </a:r>
            <a:endParaRPr sz="2700" baseline="3086" dirty="0">
              <a:latin typeface="Calibri"/>
              <a:cs typeface="Calibri"/>
            </a:endParaRPr>
          </a:p>
          <a:p>
            <a:pPr marL="12700">
              <a:lnSpc>
                <a:spcPts val="2135"/>
              </a:lnSpc>
              <a:tabLst>
                <a:tab pos="542290" algn="l"/>
                <a:tab pos="1072515" algn="l"/>
              </a:tabLst>
            </a:pPr>
            <a:r>
              <a:rPr sz="1800" dirty="0">
                <a:latin typeface="Cambria Math"/>
                <a:cs typeface="Cambria Math"/>
              </a:rPr>
              <a:t>0.1	0.1	0.1</a:t>
            </a:r>
          </a:p>
        </p:txBody>
      </p:sp>
    </p:spTree>
    <p:extLst>
      <p:ext uri="{BB962C8B-B14F-4D97-AF65-F5344CB8AC3E}">
        <p14:creationId xmlns:p14="http://schemas.microsoft.com/office/powerpoint/2010/main" val="233842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xamples"/>
          <p:cNvSpPr txBox="1">
            <a:spLocks noGrp="1"/>
          </p:cNvSpPr>
          <p:nvPr>
            <p:ph type="title"/>
          </p:nvPr>
        </p:nvSpPr>
        <p:spPr>
          <a:prstGeom prst="rect">
            <a:avLst/>
          </a:prstGeom>
        </p:spPr>
        <p:txBody>
          <a:bodyPr/>
          <a:lstStyle/>
          <a:p>
            <a:r>
              <a:rPr lang="en-US" dirty="0"/>
              <a:t>Examples</a:t>
            </a:r>
            <a:endParaRPr dirty="0"/>
          </a:p>
        </p:txBody>
      </p:sp>
      <p:pic>
        <p:nvPicPr>
          <p:cNvPr id="253" name="Vd-Orig.png" descr="Vd-Orig.png"/>
          <p:cNvPicPr>
            <a:picLocks noChangeAspect="1"/>
          </p:cNvPicPr>
          <p:nvPr/>
        </p:nvPicPr>
        <p:blipFill>
          <a:blip r:embed="rId2"/>
          <a:stretch>
            <a:fillRect/>
          </a:stretch>
        </p:blipFill>
        <p:spPr>
          <a:xfrm>
            <a:off x="778841" y="2327692"/>
            <a:ext cx="2032001" cy="2032001"/>
          </a:xfrm>
          <a:prstGeom prst="rect">
            <a:avLst/>
          </a:prstGeom>
          <a:ln w="12700">
            <a:miter lim="400000"/>
          </a:ln>
        </p:spPr>
      </p:pic>
      <p:pic>
        <p:nvPicPr>
          <p:cNvPr id="254" name="Vd-Edge3.png" descr="Vd-Edge3.png"/>
          <p:cNvPicPr>
            <a:picLocks noChangeAspect="1"/>
          </p:cNvPicPr>
          <p:nvPr/>
        </p:nvPicPr>
        <p:blipFill>
          <a:blip r:embed="rId3"/>
          <a:stretch>
            <a:fillRect/>
          </a:stretch>
        </p:blipFill>
        <p:spPr>
          <a:xfrm>
            <a:off x="6795388" y="204084"/>
            <a:ext cx="2032001" cy="2032001"/>
          </a:xfrm>
          <a:prstGeom prst="rect">
            <a:avLst/>
          </a:prstGeom>
          <a:ln w="12700">
            <a:miter lim="400000"/>
          </a:ln>
        </p:spPr>
      </p:pic>
      <p:pic>
        <p:nvPicPr>
          <p:cNvPr id="255" name="Vd-Sharp.png" descr="Vd-Sharp.png"/>
          <p:cNvPicPr>
            <a:picLocks noChangeAspect="1"/>
          </p:cNvPicPr>
          <p:nvPr/>
        </p:nvPicPr>
        <p:blipFill>
          <a:blip r:embed="rId4"/>
          <a:stretch>
            <a:fillRect/>
          </a:stretch>
        </p:blipFill>
        <p:spPr>
          <a:xfrm>
            <a:off x="6795388" y="2409392"/>
            <a:ext cx="2032001" cy="2032001"/>
          </a:xfrm>
          <a:prstGeom prst="rect">
            <a:avLst/>
          </a:prstGeom>
          <a:ln w="12700">
            <a:miter lim="400000"/>
          </a:ln>
        </p:spPr>
      </p:pic>
      <p:pic>
        <p:nvPicPr>
          <p:cNvPr id="256" name="Vd-Blur1.png" descr="Vd-Blur1.png"/>
          <p:cNvPicPr>
            <a:picLocks noChangeAspect="1"/>
          </p:cNvPicPr>
          <p:nvPr/>
        </p:nvPicPr>
        <p:blipFill>
          <a:blip r:embed="rId5"/>
          <a:stretch>
            <a:fillRect/>
          </a:stretch>
        </p:blipFill>
        <p:spPr>
          <a:xfrm>
            <a:off x="6795388" y="4621917"/>
            <a:ext cx="2032001" cy="2032001"/>
          </a:xfrm>
          <a:prstGeom prst="rect">
            <a:avLst/>
          </a:prstGeom>
          <a:ln w="12700">
            <a:miter lim="400000"/>
          </a:ln>
        </p:spPr>
      </p:pic>
      <p:pic>
        <p:nvPicPr>
          <p:cNvPr id="257" name="Screen Shot 2019-02-15 at 1.57.57 PM.png" descr="Screen Shot 2019-02-15 at 1.57.57 PM.png"/>
          <p:cNvPicPr>
            <a:picLocks noChangeAspect="1"/>
          </p:cNvPicPr>
          <p:nvPr/>
        </p:nvPicPr>
        <p:blipFill>
          <a:blip r:embed="rId6"/>
          <a:stretch>
            <a:fillRect/>
          </a:stretch>
        </p:blipFill>
        <p:spPr>
          <a:xfrm>
            <a:off x="3505598" y="4769579"/>
            <a:ext cx="2595033" cy="1736677"/>
          </a:xfrm>
          <a:prstGeom prst="rect">
            <a:avLst/>
          </a:prstGeom>
          <a:ln w="12700">
            <a:miter lim="400000"/>
          </a:ln>
        </p:spPr>
      </p:pic>
      <p:pic>
        <p:nvPicPr>
          <p:cNvPr id="258" name="Screen Shot 2019-02-15 at 1.57.49 PM.png" descr="Screen Shot 2019-02-15 at 1.57.49 PM.png"/>
          <p:cNvPicPr>
            <a:picLocks noChangeAspect="1"/>
          </p:cNvPicPr>
          <p:nvPr/>
        </p:nvPicPr>
        <p:blipFill>
          <a:blip r:embed="rId7"/>
          <a:stretch>
            <a:fillRect/>
          </a:stretch>
        </p:blipFill>
        <p:spPr>
          <a:xfrm>
            <a:off x="3592246" y="2577099"/>
            <a:ext cx="2421737" cy="1533187"/>
          </a:xfrm>
          <a:prstGeom prst="rect">
            <a:avLst/>
          </a:prstGeom>
          <a:ln w="12700">
            <a:miter lim="400000"/>
          </a:ln>
        </p:spPr>
      </p:pic>
      <p:pic>
        <p:nvPicPr>
          <p:cNvPr id="259" name="Screen Shot 2019-02-15 at 1.57.41 PM.png" descr="Screen Shot 2019-02-15 at 1.57.41 PM.png"/>
          <p:cNvPicPr>
            <a:picLocks noChangeAspect="1"/>
          </p:cNvPicPr>
          <p:nvPr/>
        </p:nvPicPr>
        <p:blipFill>
          <a:blip r:embed="rId8"/>
          <a:stretch>
            <a:fillRect/>
          </a:stretch>
        </p:blipFill>
        <p:spPr>
          <a:xfrm>
            <a:off x="3592246" y="498716"/>
            <a:ext cx="2421737" cy="1442737"/>
          </a:xfrm>
          <a:prstGeom prst="rect">
            <a:avLst/>
          </a:prstGeom>
          <a:ln w="12700">
            <a:miter lim="400000"/>
          </a:ln>
        </p:spPr>
      </p:pic>
      <p:sp>
        <p:nvSpPr>
          <p:cNvPr id="260" name="Edge Detection"/>
          <p:cNvSpPr txBox="1"/>
          <p:nvPr/>
        </p:nvSpPr>
        <p:spPr>
          <a:xfrm>
            <a:off x="9190117" y="986309"/>
            <a:ext cx="201702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Edge Detection</a:t>
            </a:r>
            <a:endParaRPr sz="2400" dirty="0"/>
          </a:p>
        </p:txBody>
      </p:sp>
      <p:sp>
        <p:nvSpPr>
          <p:cNvPr id="261" name="Sharpen"/>
          <p:cNvSpPr txBox="1"/>
          <p:nvPr/>
        </p:nvSpPr>
        <p:spPr>
          <a:xfrm>
            <a:off x="9190116" y="3209536"/>
            <a:ext cx="115864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Sharpen</a:t>
            </a:r>
            <a:endParaRPr sz="2400" dirty="0"/>
          </a:p>
        </p:txBody>
      </p:sp>
      <p:sp>
        <p:nvSpPr>
          <p:cNvPr id="262" name="Gaussian Blur"/>
          <p:cNvSpPr txBox="1"/>
          <p:nvPr/>
        </p:nvSpPr>
        <p:spPr>
          <a:xfrm>
            <a:off x="9190117" y="5404142"/>
            <a:ext cx="182229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r>
              <a:rPr lang="en-US" altLang="ja-JP" sz="2400" dirty="0"/>
              <a:t>Gaussian Blur</a:t>
            </a:r>
            <a:endParaRPr sz="2400" dirty="0"/>
          </a:p>
        </p:txBody>
      </p:sp>
    </p:spTree>
    <p:extLst>
      <p:ext uri="{BB962C8B-B14F-4D97-AF65-F5344CB8AC3E}">
        <p14:creationId xmlns:p14="http://schemas.microsoft.com/office/powerpoint/2010/main" val="11423478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 name="Examples"/>
          <p:cNvSpPr txBox="1">
            <a:spLocks noGrp="1"/>
          </p:cNvSpPr>
          <p:nvPr>
            <p:ph type="title"/>
          </p:nvPr>
        </p:nvSpPr>
        <p:spPr>
          <a:prstGeom prst="rect">
            <a:avLst/>
          </a:prstGeom>
        </p:spPr>
        <p:txBody>
          <a:bodyPr/>
          <a:lstStyle/>
          <a:p>
            <a:r>
              <a:rPr lang="en-US" altLang="ja-JP" dirty="0"/>
              <a:t>Examples</a:t>
            </a:r>
            <a:endParaRPr dirty="0"/>
          </a:p>
        </p:txBody>
      </p:sp>
      <p:pic>
        <p:nvPicPr>
          <p:cNvPr id="266" name="Picture 2" descr="Picture 2"/>
          <p:cNvPicPr>
            <a:picLocks noChangeAspect="1"/>
          </p:cNvPicPr>
          <p:nvPr/>
        </p:nvPicPr>
        <p:blipFill>
          <a:blip r:embed="rId2"/>
          <a:srcRect l="13812" t="8074" r="9826" b="11832"/>
          <a:stretch>
            <a:fillRect/>
          </a:stretch>
        </p:blipFill>
        <p:spPr>
          <a:xfrm>
            <a:off x="6813950" y="570755"/>
            <a:ext cx="4032649" cy="2722156"/>
          </a:xfrm>
          <a:prstGeom prst="rect">
            <a:avLst/>
          </a:prstGeom>
          <a:ln>
            <a:solidFill>
              <a:srgbClr val="FFFFFF"/>
            </a:solidFill>
            <a:miter/>
          </a:ln>
        </p:spPr>
      </p:pic>
      <p:pic>
        <p:nvPicPr>
          <p:cNvPr id="267" name="Picture 9" descr="Picture 9"/>
          <p:cNvPicPr>
            <a:picLocks noChangeAspect="1"/>
          </p:cNvPicPr>
          <p:nvPr/>
        </p:nvPicPr>
        <p:blipFill>
          <a:blip r:embed="rId3"/>
          <a:srcRect l="13170" t="7861" r="9665" b="12044"/>
          <a:stretch>
            <a:fillRect/>
          </a:stretch>
        </p:blipFill>
        <p:spPr>
          <a:xfrm>
            <a:off x="6805203" y="3599331"/>
            <a:ext cx="4032653" cy="2687915"/>
          </a:xfrm>
          <a:prstGeom prst="rect">
            <a:avLst/>
          </a:prstGeom>
          <a:ln>
            <a:solidFill>
              <a:srgbClr val="FFFFFF"/>
            </a:solidFill>
            <a:miter/>
          </a:ln>
        </p:spPr>
      </p:pic>
      <p:pic>
        <p:nvPicPr>
          <p:cNvPr id="268" name="Picture 1" descr="Picture 1"/>
          <p:cNvPicPr>
            <a:picLocks noChangeAspect="1"/>
          </p:cNvPicPr>
          <p:nvPr/>
        </p:nvPicPr>
        <p:blipFill>
          <a:blip r:embed="rId4"/>
          <a:stretch>
            <a:fillRect/>
          </a:stretch>
        </p:blipFill>
        <p:spPr>
          <a:xfrm>
            <a:off x="-5763" y="1322175"/>
            <a:ext cx="6363860" cy="4242573"/>
          </a:xfrm>
          <a:prstGeom prst="rect">
            <a:avLst/>
          </a:prstGeom>
          <a:ln>
            <a:solidFill>
              <a:srgbClr val="FFFFFF"/>
            </a:solidFill>
            <a:miter/>
          </a:ln>
        </p:spPr>
      </p:pic>
      <p:pic>
        <p:nvPicPr>
          <p:cNvPr id="269" name="Picture 5" descr="Picture 5"/>
          <p:cNvPicPr>
            <a:picLocks noChangeAspect="1"/>
          </p:cNvPicPr>
          <p:nvPr/>
        </p:nvPicPr>
        <p:blipFill>
          <a:blip r:embed="rId5"/>
          <a:srcRect l="28177" t="4254" r="50287" b="52721"/>
          <a:stretch>
            <a:fillRect/>
          </a:stretch>
        </p:blipFill>
        <p:spPr>
          <a:xfrm>
            <a:off x="-14432" y="1303836"/>
            <a:ext cx="1203045" cy="1195681"/>
          </a:xfrm>
          <a:prstGeom prst="rect">
            <a:avLst/>
          </a:prstGeom>
          <a:ln w="25400">
            <a:solidFill>
              <a:schemeClr val="accent2"/>
            </a:solidFill>
            <a:miter/>
          </a:ln>
        </p:spPr>
      </p:pic>
      <p:pic>
        <p:nvPicPr>
          <p:cNvPr id="270" name="Picture 5" descr="Picture 5"/>
          <p:cNvPicPr>
            <a:picLocks noChangeAspect="1"/>
          </p:cNvPicPr>
          <p:nvPr/>
        </p:nvPicPr>
        <p:blipFill>
          <a:blip r:embed="rId6"/>
          <a:srcRect l="50287" t="4254" r="28176" b="52721"/>
          <a:stretch>
            <a:fillRect/>
          </a:stretch>
        </p:blipFill>
        <p:spPr>
          <a:xfrm>
            <a:off x="-14432" y="1303836"/>
            <a:ext cx="1203045" cy="1195681"/>
          </a:xfrm>
          <a:prstGeom prst="rect">
            <a:avLst/>
          </a:prstGeom>
          <a:ln w="25400">
            <a:solidFill>
              <a:srgbClr val="12FF00"/>
            </a:solidFill>
            <a:miter/>
          </a:ln>
        </p:spPr>
      </p:pic>
      <p:sp>
        <p:nvSpPr>
          <p:cNvPr id="271" name="(Rob Fergus)"/>
          <p:cNvSpPr txBox="1"/>
          <p:nvPr/>
        </p:nvSpPr>
        <p:spPr>
          <a:xfrm>
            <a:off x="2401430" y="5830412"/>
            <a:ext cx="1549473" cy="408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59" rIns="60959"/>
          <a:lstStyle>
            <a:lvl1pPr>
              <a:defRPr sz="1200"/>
            </a:lvl1pPr>
          </a:lstStyle>
          <a:p>
            <a:r>
              <a:rPr sz="1600"/>
              <a:t>(Rob Fergus)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3597A8-B6D0-4E94-9A95-1793E1EEDA2F}"/>
              </a:ext>
            </a:extLst>
          </p:cNvPr>
          <p:cNvSpPr>
            <a:spLocks noGrp="1"/>
          </p:cNvSpPr>
          <p:nvPr>
            <p:ph type="title"/>
          </p:nvPr>
        </p:nvSpPr>
        <p:spPr/>
        <p:txBody>
          <a:bodyPr/>
          <a:lstStyle/>
          <a:p>
            <a:r>
              <a:rPr lang="en-US" dirty="0"/>
              <a:t>Padding and Stride</a:t>
            </a:r>
          </a:p>
        </p:txBody>
      </p:sp>
      <p:sp>
        <p:nvSpPr>
          <p:cNvPr id="5" name="Text Placeholder 4">
            <a:extLst>
              <a:ext uri="{FF2B5EF4-FFF2-40B4-BE49-F238E27FC236}">
                <a16:creationId xmlns:a16="http://schemas.microsoft.com/office/drawing/2014/main" id="{C15A1815-0F1D-42A1-883C-C18EC418D2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77965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D057-19ED-4132-B961-4873B0065A3B}"/>
              </a:ext>
            </a:extLst>
          </p:cNvPr>
          <p:cNvSpPr>
            <a:spLocks noGrp="1"/>
          </p:cNvSpPr>
          <p:nvPr>
            <p:ph type="title"/>
          </p:nvPr>
        </p:nvSpPr>
        <p:spPr/>
        <p:txBody>
          <a:bodyPr/>
          <a:lstStyle/>
          <a:p>
            <a:r>
              <a:rPr lang="en-US" spc="175" dirty="0"/>
              <a:t>Convolution: </a:t>
            </a:r>
            <a:r>
              <a:rPr lang="en-US" spc="135" dirty="0"/>
              <a:t>Zero</a:t>
            </a:r>
            <a:r>
              <a:rPr lang="en-US" spc="465" dirty="0"/>
              <a:t> </a:t>
            </a:r>
            <a:r>
              <a:rPr lang="en-US" spc="135" dirty="0"/>
              <a:t>Padding</a:t>
            </a:r>
            <a:endParaRPr lang="en-US" dirty="0"/>
          </a:p>
        </p:txBody>
      </p:sp>
      <p:sp>
        <p:nvSpPr>
          <p:cNvPr id="3" name="Content Placeholder 2">
            <a:extLst>
              <a:ext uri="{FF2B5EF4-FFF2-40B4-BE49-F238E27FC236}">
                <a16:creationId xmlns:a16="http://schemas.microsoft.com/office/drawing/2014/main" id="{2C0B5C92-09FD-43D9-BDE8-B082790C06D2}"/>
              </a:ext>
            </a:extLst>
          </p:cNvPr>
          <p:cNvSpPr>
            <a:spLocks noGrp="1"/>
          </p:cNvSpPr>
          <p:nvPr>
            <p:ph idx="1"/>
          </p:nvPr>
        </p:nvSpPr>
        <p:spPr/>
        <p:txBody>
          <a:bodyPr/>
          <a:lstStyle/>
          <a:p>
            <a:endParaRPr lang="en-US"/>
          </a:p>
        </p:txBody>
      </p:sp>
      <p:sp>
        <p:nvSpPr>
          <p:cNvPr id="4" name="object 4">
            <a:extLst>
              <a:ext uri="{FF2B5EF4-FFF2-40B4-BE49-F238E27FC236}">
                <a16:creationId xmlns:a16="http://schemas.microsoft.com/office/drawing/2014/main" id="{B54C6D51-6818-4863-869B-127BC8774D56}"/>
              </a:ext>
            </a:extLst>
          </p:cNvPr>
          <p:cNvSpPr/>
          <p:nvPr/>
        </p:nvSpPr>
        <p:spPr>
          <a:xfrm>
            <a:off x="3245192" y="1825625"/>
            <a:ext cx="1746677" cy="1737518"/>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E695B223-4F11-4D9B-9F23-592096F25AEF}"/>
              </a:ext>
            </a:extLst>
          </p:cNvPr>
          <p:cNvSpPr/>
          <p:nvPr/>
        </p:nvSpPr>
        <p:spPr>
          <a:xfrm>
            <a:off x="8212483" y="2251413"/>
            <a:ext cx="1017748" cy="959412"/>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B3C41592-35DE-4F84-9802-38E3CF4D1D14}"/>
              </a:ext>
            </a:extLst>
          </p:cNvPr>
          <p:cNvSpPr txBox="1"/>
          <p:nvPr/>
        </p:nvSpPr>
        <p:spPr>
          <a:xfrm>
            <a:off x="1421022" y="2338690"/>
            <a:ext cx="1546225" cy="75946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Input</a:t>
            </a:r>
            <a:r>
              <a:rPr sz="2400" b="1" spc="-70" dirty="0">
                <a:latin typeface="Calibri"/>
                <a:cs typeface="Calibri"/>
              </a:rPr>
              <a:t> </a:t>
            </a:r>
            <a:r>
              <a:rPr sz="2400" b="1" spc="-10" dirty="0">
                <a:latin typeface="Calibri"/>
                <a:cs typeface="Calibri"/>
              </a:rPr>
              <a:t>Image</a:t>
            </a:r>
            <a:endParaRPr sz="2400">
              <a:latin typeface="Calibri"/>
              <a:cs typeface="Calibri"/>
            </a:endParaRPr>
          </a:p>
          <a:p>
            <a:pPr marL="16510" algn="ctr">
              <a:lnSpc>
                <a:spcPct val="100000"/>
              </a:lnSpc>
              <a:spcBef>
                <a:spcPts val="20"/>
              </a:spcBef>
            </a:pPr>
            <a:r>
              <a:rPr sz="2400" spc="-5" dirty="0">
                <a:solidFill>
                  <a:srgbClr val="2F5597"/>
                </a:solidFill>
                <a:latin typeface="Cambria Math"/>
                <a:cs typeface="Cambria Math"/>
              </a:rPr>
              <a:t>5×5</a:t>
            </a:r>
            <a:endParaRPr sz="2400">
              <a:latin typeface="Cambria Math"/>
              <a:cs typeface="Cambria Math"/>
            </a:endParaRPr>
          </a:p>
        </p:txBody>
      </p:sp>
      <p:sp>
        <p:nvSpPr>
          <p:cNvPr id="7" name="object 7">
            <a:extLst>
              <a:ext uri="{FF2B5EF4-FFF2-40B4-BE49-F238E27FC236}">
                <a16:creationId xmlns:a16="http://schemas.microsoft.com/office/drawing/2014/main" id="{D57762F6-4E6D-487F-B8CB-48EF7DC5674E}"/>
              </a:ext>
            </a:extLst>
          </p:cNvPr>
          <p:cNvSpPr txBox="1"/>
          <p:nvPr/>
        </p:nvSpPr>
        <p:spPr>
          <a:xfrm>
            <a:off x="6362104" y="2375421"/>
            <a:ext cx="1752600" cy="759460"/>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Calibri"/>
                <a:cs typeface="Calibri"/>
              </a:rPr>
              <a:t>Filter</a:t>
            </a:r>
            <a:r>
              <a:rPr sz="2400" b="1" spc="-60" dirty="0">
                <a:latin typeface="Calibri"/>
                <a:cs typeface="Calibri"/>
              </a:rPr>
              <a:t> </a:t>
            </a:r>
            <a:r>
              <a:rPr sz="2400" b="1" spc="-10" dirty="0">
                <a:latin typeface="Calibri"/>
                <a:cs typeface="Calibri"/>
              </a:rPr>
              <a:t>(Kernel)</a:t>
            </a:r>
            <a:endParaRPr sz="2400">
              <a:latin typeface="Calibri"/>
              <a:cs typeface="Calibri"/>
            </a:endParaRPr>
          </a:p>
          <a:p>
            <a:pPr marL="18415" algn="ctr">
              <a:lnSpc>
                <a:spcPct val="100000"/>
              </a:lnSpc>
              <a:spcBef>
                <a:spcPts val="20"/>
              </a:spcBef>
            </a:pPr>
            <a:r>
              <a:rPr sz="2400" spc="-5" dirty="0">
                <a:solidFill>
                  <a:srgbClr val="FF0000"/>
                </a:solidFill>
                <a:latin typeface="Cambria Math"/>
                <a:cs typeface="Cambria Math"/>
              </a:rPr>
              <a:t>3×3</a:t>
            </a:r>
            <a:endParaRPr sz="2400">
              <a:latin typeface="Cambria Math"/>
              <a:cs typeface="Cambria Math"/>
            </a:endParaRPr>
          </a:p>
        </p:txBody>
      </p:sp>
      <p:sp>
        <p:nvSpPr>
          <p:cNvPr id="8" name="object 3">
            <a:extLst>
              <a:ext uri="{FF2B5EF4-FFF2-40B4-BE49-F238E27FC236}">
                <a16:creationId xmlns:a16="http://schemas.microsoft.com/office/drawing/2014/main" id="{97BB890B-A371-45CB-BB25-FA9952466A0A}"/>
              </a:ext>
            </a:extLst>
          </p:cNvPr>
          <p:cNvSpPr/>
          <p:nvPr/>
        </p:nvSpPr>
        <p:spPr>
          <a:xfrm>
            <a:off x="3245192" y="4293890"/>
            <a:ext cx="3150855" cy="2281653"/>
          </a:xfrm>
          <a:prstGeom prst="rect">
            <a:avLst/>
          </a:prstGeom>
          <a:blipFill>
            <a:blip r:embed="rId5"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E88F05A2-AAEA-4320-A488-4DFF9136C886}"/>
              </a:ext>
            </a:extLst>
          </p:cNvPr>
          <p:cNvSpPr txBox="1"/>
          <p:nvPr/>
        </p:nvSpPr>
        <p:spPr>
          <a:xfrm>
            <a:off x="1241134" y="4890129"/>
            <a:ext cx="1645285"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Convolution:</a:t>
            </a:r>
            <a:endParaRPr sz="2400">
              <a:latin typeface="Calibri"/>
              <a:cs typeface="Calibri"/>
            </a:endParaRPr>
          </a:p>
        </p:txBody>
      </p:sp>
      <p:sp>
        <p:nvSpPr>
          <p:cNvPr id="10" name="object 9">
            <a:extLst>
              <a:ext uri="{FF2B5EF4-FFF2-40B4-BE49-F238E27FC236}">
                <a16:creationId xmlns:a16="http://schemas.microsoft.com/office/drawing/2014/main" id="{BF74ACEA-EFC3-4934-BCE5-5EF9E5A10DA2}"/>
              </a:ext>
            </a:extLst>
          </p:cNvPr>
          <p:cNvSpPr/>
          <p:nvPr/>
        </p:nvSpPr>
        <p:spPr>
          <a:xfrm>
            <a:off x="7716607" y="4467680"/>
            <a:ext cx="4185837" cy="1854494"/>
          </a:xfrm>
          <a:custGeom>
            <a:avLst/>
            <a:gdLst/>
            <a:ahLst/>
            <a:cxnLst/>
            <a:rect l="l" t="t" r="r" b="b"/>
            <a:pathLst>
              <a:path w="5239384" h="2291079">
                <a:moveTo>
                  <a:pt x="0" y="0"/>
                </a:moveTo>
                <a:lnTo>
                  <a:pt x="5239127" y="0"/>
                </a:lnTo>
                <a:lnTo>
                  <a:pt x="5239127" y="2290807"/>
                </a:lnTo>
                <a:lnTo>
                  <a:pt x="0" y="2290807"/>
                </a:lnTo>
                <a:lnTo>
                  <a:pt x="0" y="0"/>
                </a:lnTo>
                <a:close/>
              </a:path>
            </a:pathLst>
          </a:custGeom>
          <a:solidFill>
            <a:srgbClr val="FFF2CC"/>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CE58E42-4CD2-4B3A-8152-9AF2A6D7AE39}"/>
                  </a:ext>
                </a:extLst>
              </p:cNvPr>
              <p:cNvSpPr/>
              <p:nvPr/>
            </p:nvSpPr>
            <p:spPr>
              <a:xfrm>
                <a:off x="7716607" y="4568830"/>
                <a:ext cx="4172104" cy="1608133"/>
              </a:xfrm>
              <a:prstGeom prst="rect">
                <a:avLst/>
              </a:prstGeom>
            </p:spPr>
            <p:txBody>
              <a:bodyPr wrap="none">
                <a:spAutoFit/>
              </a:bodyPr>
              <a:lstStyle/>
              <a:p>
                <a:pPr marL="12700">
                  <a:lnSpc>
                    <a:spcPct val="100000"/>
                  </a:lnSpc>
                  <a:spcBef>
                    <a:spcPts val="100"/>
                  </a:spcBef>
                </a:pPr>
                <a:r>
                  <a:rPr lang="en-US" sz="2400" b="1" spc="-5" dirty="0">
                    <a:cs typeface="Calibri"/>
                  </a:rPr>
                  <a:t>Dim</a:t>
                </a:r>
                <a:r>
                  <a:rPr lang="en-US" sz="2400" b="1" dirty="0">
                    <a:cs typeface="Calibri"/>
                  </a:rPr>
                  <a:t>e</a:t>
                </a:r>
                <a:r>
                  <a:rPr lang="en-US" sz="2400" b="1" spc="-5" dirty="0">
                    <a:cs typeface="Calibri"/>
                  </a:rPr>
                  <a:t>nsi</a:t>
                </a:r>
                <a:r>
                  <a:rPr lang="en-US" sz="2400" b="1" spc="-10" dirty="0">
                    <a:cs typeface="Calibri"/>
                  </a:rPr>
                  <a:t>o</a:t>
                </a:r>
                <a:r>
                  <a:rPr lang="en-US" sz="2400" b="1" spc="-5" dirty="0">
                    <a:cs typeface="Calibri"/>
                  </a:rPr>
                  <a:t>ns</a:t>
                </a:r>
                <a:r>
                  <a:rPr lang="en-US" sz="2400" b="1" dirty="0">
                    <a:cs typeface="Calibri"/>
                  </a:rPr>
                  <a:t>:</a:t>
                </a:r>
              </a:p>
              <a:p>
                <a:pPr marL="355600" indent="-342900">
                  <a:lnSpc>
                    <a:spcPct val="100000"/>
                  </a:lnSpc>
                  <a:spcBef>
                    <a:spcPts val="100"/>
                  </a:spcBef>
                  <a:buFont typeface="Arial" panose="020B0604020202020204" pitchFamily="34" charset="0"/>
                  <a:buChar char="•"/>
                </a:pPr>
                <a:r>
                  <a:rPr lang="en-US" sz="2400" dirty="0">
                    <a:cs typeface="Calibri"/>
                  </a:rPr>
                  <a:t>Input: </a:t>
                </a:r>
                <a14:m>
                  <m:oMath xmlns:m="http://schemas.openxmlformats.org/officeDocument/2006/math">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𝑛</m:t>
                        </m:r>
                      </m:e>
                      <m:sub>
                        <m:r>
                          <a:rPr lang="en-US" sz="2400" b="0" i="1" smtClean="0">
                            <a:latin typeface="Cambria Math" panose="02040503050406030204" pitchFamily="18" charset="0"/>
                            <a:cs typeface="Calibri"/>
                          </a:rPr>
                          <m:t>𝑤</m:t>
                        </m:r>
                      </m:sub>
                    </m:sSub>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𝑛</m:t>
                        </m:r>
                      </m:e>
                      <m:sub>
                        <m:r>
                          <a:rPr lang="en-US" sz="2400" b="0" i="1" smtClean="0">
                            <a:latin typeface="Cambria Math" panose="02040503050406030204" pitchFamily="18" charset="0"/>
                            <a:cs typeface="Calibri"/>
                          </a:rPr>
                          <m:t>h</m:t>
                        </m:r>
                      </m:sub>
                    </m:sSub>
                  </m:oMath>
                </a14:m>
                <a:endParaRPr lang="en-US" sz="2400" dirty="0">
                  <a:cs typeface="Calibri"/>
                </a:endParaRPr>
              </a:p>
              <a:p>
                <a:pPr marL="355600" indent="-342900">
                  <a:lnSpc>
                    <a:spcPct val="100000"/>
                  </a:lnSpc>
                  <a:spcBef>
                    <a:spcPts val="100"/>
                  </a:spcBef>
                  <a:buFont typeface="Arial" panose="020B0604020202020204" pitchFamily="34" charset="0"/>
                  <a:buChar char="•"/>
                </a:pPr>
                <a:r>
                  <a:rPr lang="en-US" sz="2400" dirty="0">
                    <a:cs typeface="Calibri"/>
                  </a:rPr>
                  <a:t>Filter: </a:t>
                </a:r>
                <a14:m>
                  <m:oMath xmlns:m="http://schemas.openxmlformats.org/officeDocument/2006/math">
                    <m:r>
                      <a:rPr lang="en-US" altLang="zh-CN" sz="2400" i="1" dirty="0" smtClean="0">
                        <a:latin typeface="Cambria Math" panose="02040503050406030204" pitchFamily="18" charset="0"/>
                        <a:cs typeface="Calibri"/>
                      </a:rPr>
                      <m:t>3</m:t>
                    </m:r>
                    <m:r>
                      <a:rPr lang="zh-CN" altLang="en-US" sz="2400" i="1" dirty="0">
                        <a:latin typeface="Cambria Math" panose="02040503050406030204" pitchFamily="18" charset="0"/>
                        <a:cs typeface="Calibri"/>
                      </a:rPr>
                      <m:t>∗</m:t>
                    </m:r>
                    <m:r>
                      <a:rPr lang="en-US" altLang="zh-CN" sz="2400" i="1" dirty="0" smtClean="0">
                        <a:latin typeface="Cambria Math" panose="02040503050406030204" pitchFamily="18" charset="0"/>
                        <a:cs typeface="Calibri"/>
                      </a:rPr>
                      <m:t>3</m:t>
                    </m:r>
                  </m:oMath>
                </a14:m>
                <a:endParaRPr lang="en-US" sz="2400" dirty="0">
                  <a:cs typeface="Calibri"/>
                </a:endParaRPr>
              </a:p>
              <a:p>
                <a:pPr marL="355600" indent="-342900">
                  <a:lnSpc>
                    <a:spcPct val="100000"/>
                  </a:lnSpc>
                  <a:spcBef>
                    <a:spcPts val="100"/>
                  </a:spcBef>
                  <a:buFont typeface="Arial" panose="020B0604020202020204" pitchFamily="34" charset="0"/>
                  <a:buChar char="•"/>
                </a:pPr>
                <a:r>
                  <a:rPr lang="en-US" sz="2400" dirty="0">
                    <a:cs typeface="Calibri"/>
                  </a:rPr>
                  <a:t>Output: </a:t>
                </a:r>
                <a14:m>
                  <m:oMath xmlns:m="http://schemas.openxmlformats.org/officeDocument/2006/math">
                    <m:d>
                      <m:dPr>
                        <m:ctrlPr>
                          <a:rPr lang="en-US" sz="2400" b="0" i="1" smtClean="0">
                            <a:latin typeface="Cambria Math" panose="02040503050406030204" pitchFamily="18" charset="0"/>
                            <a:cs typeface="Calibri"/>
                          </a:rPr>
                        </m:ctrlPr>
                      </m:dPr>
                      <m:e>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𝑛</m:t>
                            </m:r>
                          </m:e>
                          <m:sub>
                            <m:r>
                              <a:rPr lang="en-US" sz="2400" i="1">
                                <a:latin typeface="Cambria Math" panose="02040503050406030204" pitchFamily="18" charset="0"/>
                                <a:cs typeface="Calibri"/>
                              </a:rPr>
                              <m:t>𝑤</m:t>
                            </m:r>
                          </m:sub>
                        </m:sSub>
                        <m:r>
                          <a:rPr lang="en-US" sz="2400" b="0" i="1" smtClean="0">
                            <a:latin typeface="Cambria Math" panose="02040503050406030204" pitchFamily="18" charset="0"/>
                            <a:cs typeface="Calibri"/>
                          </a:rPr>
                          <m:t>−</m:t>
                        </m:r>
                        <m:r>
                          <a:rPr lang="en-US" sz="2400" b="0" i="1" smtClean="0">
                            <a:latin typeface="Cambria Math" panose="02040503050406030204" pitchFamily="18" charset="0"/>
                            <a:cs typeface="Calibri"/>
                          </a:rPr>
                          <m:t>2</m:t>
                        </m:r>
                      </m:e>
                    </m:d>
                    <m:r>
                      <a:rPr lang="en-US" sz="2400" b="0" i="1" smtClean="0">
                        <a:latin typeface="Cambria Math" panose="02040503050406030204" pitchFamily="18" charset="0"/>
                        <a:cs typeface="Calibri"/>
                      </a:rPr>
                      <m:t>∗(</m:t>
                    </m:r>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𝑛</m:t>
                        </m:r>
                      </m:e>
                      <m:sub>
                        <m:r>
                          <a:rPr lang="en-US" sz="2400" i="1">
                            <a:latin typeface="Cambria Math" panose="02040503050406030204" pitchFamily="18" charset="0"/>
                            <a:cs typeface="Calibri"/>
                          </a:rPr>
                          <m:t>h</m:t>
                        </m:r>
                      </m:sub>
                    </m:sSub>
                    <m:r>
                      <a:rPr lang="en-US" sz="2400" b="0" i="1" smtClean="0">
                        <a:latin typeface="Cambria Math" panose="02040503050406030204" pitchFamily="18" charset="0"/>
                        <a:cs typeface="Calibri"/>
                      </a:rPr>
                      <m:t>−</m:t>
                    </m:r>
                    <m:r>
                      <a:rPr lang="en-US" sz="2400" b="0" i="1" smtClean="0">
                        <a:latin typeface="Cambria Math" panose="02040503050406030204" pitchFamily="18" charset="0"/>
                        <a:cs typeface="Calibri"/>
                      </a:rPr>
                      <m:t>2</m:t>
                    </m:r>
                    <m:r>
                      <a:rPr lang="en-US" sz="2400" b="0" i="1" smtClean="0">
                        <a:latin typeface="Cambria Math" panose="02040503050406030204" pitchFamily="18" charset="0"/>
                        <a:cs typeface="Calibri"/>
                      </a:rPr>
                      <m:t>)</m:t>
                    </m:r>
                  </m:oMath>
                </a14:m>
                <a:endParaRPr lang="en-US" sz="2400" dirty="0">
                  <a:cs typeface="Calibri"/>
                </a:endParaRPr>
              </a:p>
            </p:txBody>
          </p:sp>
        </mc:Choice>
        <mc:Fallback xmlns="">
          <p:sp>
            <p:nvSpPr>
              <p:cNvPr id="11" name="Rectangle 10">
                <a:extLst>
                  <a:ext uri="{FF2B5EF4-FFF2-40B4-BE49-F238E27FC236}">
                    <a16:creationId xmlns:a16="http://schemas.microsoft.com/office/drawing/2014/main" id="{0CE58E42-4CD2-4B3A-8152-9AF2A6D7AE39}"/>
                  </a:ext>
                </a:extLst>
              </p:cNvPr>
              <p:cNvSpPr>
                <a:spLocks noRot="1" noChangeAspect="1" noMove="1" noResize="1" noEditPoints="1" noAdjustHandles="1" noChangeArrowheads="1" noChangeShapeType="1" noTextEdit="1"/>
              </p:cNvSpPr>
              <p:nvPr/>
            </p:nvSpPr>
            <p:spPr>
              <a:xfrm>
                <a:off x="7716607" y="4568830"/>
                <a:ext cx="4172104" cy="1608133"/>
              </a:xfrm>
              <a:prstGeom prst="rect">
                <a:avLst/>
              </a:prstGeom>
              <a:blipFill>
                <a:blip r:embed="rId6"/>
                <a:stretch>
                  <a:fillRect l="-2047" t="-3030" r="-292" b="-7576"/>
                </a:stretch>
              </a:blipFill>
            </p:spPr>
            <p:txBody>
              <a:bodyPr/>
              <a:lstStyle/>
              <a:p>
                <a:r>
                  <a:rPr lang="en-US">
                    <a:noFill/>
                  </a:rPr>
                  <a:t> </a:t>
                </a:r>
              </a:p>
            </p:txBody>
          </p:sp>
        </mc:Fallback>
      </mc:AlternateContent>
    </p:spTree>
    <p:extLst>
      <p:ext uri="{BB962C8B-B14F-4D97-AF65-F5344CB8AC3E}">
        <p14:creationId xmlns:p14="http://schemas.microsoft.com/office/powerpoint/2010/main" val="2524258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5D39-C059-4A32-BB35-B98FF8961042}"/>
              </a:ext>
            </a:extLst>
          </p:cNvPr>
          <p:cNvSpPr>
            <a:spLocks noGrp="1"/>
          </p:cNvSpPr>
          <p:nvPr>
            <p:ph type="title"/>
          </p:nvPr>
        </p:nvSpPr>
        <p:spPr/>
        <p:txBody>
          <a:bodyPr/>
          <a:lstStyle/>
          <a:p>
            <a:r>
              <a:rPr lang="en-US" dirty="0"/>
              <a:t>Padding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42A0D1-8F40-4EA2-9B0A-904F068EA742}"/>
                  </a:ext>
                </a:extLst>
              </p:cNvPr>
              <p:cNvSpPr>
                <a:spLocks noGrp="1"/>
              </p:cNvSpPr>
              <p:nvPr>
                <p:ph idx="1"/>
              </p:nvPr>
            </p:nvSpPr>
            <p:spPr/>
            <p:txBody>
              <a:bodyPr/>
              <a:lstStyle/>
              <a:p>
                <a:r>
                  <a:rPr lang="en-US" dirty="0"/>
                  <a:t>Given a </a:t>
                </a:r>
                <a14:m>
                  <m:oMath xmlns:m="http://schemas.openxmlformats.org/officeDocument/2006/math">
                    <m:r>
                      <a:rPr lang="en-US" b="0" i="1" smtClean="0">
                        <a:latin typeface="Cambria Math" panose="02040503050406030204" pitchFamily="18" charset="0"/>
                      </a:rPr>
                      <m:t>32</m:t>
                    </m:r>
                    <m:r>
                      <a:rPr lang="en-US" b="0" i="1" smtClean="0">
                        <a:latin typeface="Cambria Math" panose="02040503050406030204" pitchFamily="18" charset="0"/>
                      </a:rPr>
                      <m:t>∗</m:t>
                    </m:r>
                    <m:r>
                      <a:rPr lang="en-US" b="0" i="1" smtClean="0">
                        <a:latin typeface="Cambria Math" panose="02040503050406030204" pitchFamily="18" charset="0"/>
                      </a:rPr>
                      <m:t>32</m:t>
                    </m:r>
                  </m:oMath>
                </a14:m>
                <a:r>
                  <a:rPr lang="en-US" dirty="0"/>
                  <a:t> input image</a:t>
                </a:r>
              </a:p>
              <a:p>
                <a:r>
                  <a:rPr lang="en-US" dirty="0"/>
                  <a:t>Apply convolutional layer with </a:t>
                </a:r>
                <a14:m>
                  <m:oMath xmlns:m="http://schemas.openxmlformats.org/officeDocument/2006/math">
                    <m:r>
                      <a:rPr lang="en-US" b="0" i="0"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kernel</a:t>
                </a:r>
              </a:p>
              <a:p>
                <a:pPr lvl="1"/>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b="0" i="0" smtClean="0">
                        <a:latin typeface="Cambria Math" panose="02040503050406030204" pitchFamily="18" charset="0"/>
                      </a:rPr>
                      <m:t>28</m:t>
                    </m:r>
                  </m:oMath>
                </a14:m>
                <a:r>
                  <a:rPr lang="en-US" dirty="0"/>
                  <a:t> output with 1 layer</a:t>
                </a:r>
              </a:p>
              <a:p>
                <a:pPr lvl="1"/>
                <a14:m>
                  <m:oMath xmlns:m="http://schemas.openxmlformats.org/officeDocument/2006/math">
                    <m:r>
                      <a:rPr lang="en-US" b="0" i="0"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4</m:t>
                    </m:r>
                  </m:oMath>
                </a14:m>
                <a:r>
                  <a:rPr lang="en-US" dirty="0"/>
                  <a:t> output with 7 layers</a:t>
                </a:r>
              </a:p>
              <a:p>
                <a:r>
                  <a:rPr lang="en-US" dirty="0"/>
                  <a:t>Shape decreases faster with larger kernels</a:t>
                </a:r>
              </a:p>
              <a:p>
                <a:pPr lvl="1"/>
                <a:r>
                  <a:rPr lang="en-US" dirty="0"/>
                  <a:t>Shape reduces from </a:t>
                </a:r>
                <a14:m>
                  <m:oMath xmlns:m="http://schemas.openxmlformats.org/officeDocument/2006/math">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𝑛</m:t>
                        </m:r>
                      </m:e>
                      <m:sub>
                        <m:r>
                          <a:rPr lang="en-US" i="1">
                            <a:latin typeface="Cambria Math" panose="02040503050406030204" pitchFamily="18" charset="0"/>
                            <a:cs typeface="Calibri"/>
                          </a:rPr>
                          <m:t>𝑤</m:t>
                        </m:r>
                      </m:sub>
                    </m:sSub>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𝑛</m:t>
                        </m:r>
                      </m:e>
                      <m:sub>
                        <m:r>
                          <a:rPr lang="en-US" i="1">
                            <a:latin typeface="Cambria Math" panose="02040503050406030204" pitchFamily="18" charset="0"/>
                            <a:cs typeface="Calibri"/>
                          </a:rPr>
                          <m:t>h</m:t>
                        </m:r>
                      </m:sub>
                    </m:sSub>
                  </m:oMath>
                </a14:m>
                <a:r>
                  <a:rPr lang="en-US" dirty="0"/>
                  <a:t> to</a:t>
                </a:r>
              </a:p>
              <a:p>
                <a:pPr marL="457200" lvl="1" indent="0">
                  <a:buNone/>
                </a:pPr>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E442A0D1-8F40-4EA2-9B0A-904F068EA74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4" name="Screen Shot 2019-02-15 at 12.21.39 PM.png" descr="Screen Shot 2019-02-15 at 12.21.39 PM.png">
            <a:extLst>
              <a:ext uri="{FF2B5EF4-FFF2-40B4-BE49-F238E27FC236}">
                <a16:creationId xmlns:a16="http://schemas.microsoft.com/office/drawing/2014/main" id="{D82120FB-2A7E-4986-94F7-06DBCF22AB00}"/>
              </a:ext>
            </a:extLst>
          </p:cNvPr>
          <p:cNvPicPr>
            <a:picLocks noChangeAspect="1"/>
          </p:cNvPicPr>
          <p:nvPr/>
        </p:nvPicPr>
        <p:blipFill>
          <a:blip r:embed="rId4"/>
          <a:stretch>
            <a:fillRect/>
          </a:stretch>
        </p:blipFill>
        <p:spPr>
          <a:xfrm>
            <a:off x="9713010" y="1335634"/>
            <a:ext cx="1574801" cy="1600201"/>
          </a:xfrm>
          <a:prstGeom prst="rect">
            <a:avLst/>
          </a:prstGeom>
          <a:ln w="12700">
            <a:miter lim="400000"/>
          </a:ln>
        </p:spPr>
      </p:pic>
      <p:pic>
        <p:nvPicPr>
          <p:cNvPr id="5" name="Screen Shot 2019-02-15 at 12.22.39 PM.png" descr="Screen Shot 2019-02-15 at 12.22.39 PM.png">
            <a:extLst>
              <a:ext uri="{FF2B5EF4-FFF2-40B4-BE49-F238E27FC236}">
                <a16:creationId xmlns:a16="http://schemas.microsoft.com/office/drawing/2014/main" id="{7C7EE6BA-4D60-42F7-8E5C-918B9721F774}"/>
              </a:ext>
            </a:extLst>
          </p:cNvPr>
          <p:cNvPicPr>
            <a:picLocks noChangeAspect="1"/>
          </p:cNvPicPr>
          <p:nvPr/>
        </p:nvPicPr>
        <p:blipFill>
          <a:blip r:embed="rId5"/>
          <a:stretch>
            <a:fillRect/>
          </a:stretch>
        </p:blipFill>
        <p:spPr>
          <a:xfrm>
            <a:off x="9857268" y="3085064"/>
            <a:ext cx="292101" cy="279401"/>
          </a:xfrm>
          <a:prstGeom prst="rect">
            <a:avLst/>
          </a:prstGeom>
          <a:ln w="12700">
            <a:miter lim="400000"/>
          </a:ln>
        </p:spPr>
      </p:pic>
      <p:pic>
        <p:nvPicPr>
          <p:cNvPr id="6" name="Screen Shot 2019-02-15 at 12.22.39 PM.png" descr="Screen Shot 2019-02-15 at 12.22.39 PM.png">
            <a:extLst>
              <a:ext uri="{FF2B5EF4-FFF2-40B4-BE49-F238E27FC236}">
                <a16:creationId xmlns:a16="http://schemas.microsoft.com/office/drawing/2014/main" id="{C72B1EE7-FD6B-4FC7-BCE0-7DAB4054BF86}"/>
              </a:ext>
            </a:extLst>
          </p:cNvPr>
          <p:cNvPicPr>
            <a:picLocks noChangeAspect="1"/>
          </p:cNvPicPr>
          <p:nvPr/>
        </p:nvPicPr>
        <p:blipFill>
          <a:blip r:embed="rId5"/>
          <a:stretch>
            <a:fillRect/>
          </a:stretch>
        </p:blipFill>
        <p:spPr>
          <a:xfrm>
            <a:off x="9857268" y="3536908"/>
            <a:ext cx="292101" cy="279401"/>
          </a:xfrm>
          <a:prstGeom prst="rect">
            <a:avLst/>
          </a:prstGeom>
          <a:ln w="12700">
            <a:miter lim="400000"/>
          </a:ln>
        </p:spPr>
      </p:pic>
      <p:pic>
        <p:nvPicPr>
          <p:cNvPr id="7" name="Screen Shot 2019-02-15 at 12.22.39 PM.png" descr="Screen Shot 2019-02-15 at 12.22.39 PM.png">
            <a:extLst>
              <a:ext uri="{FF2B5EF4-FFF2-40B4-BE49-F238E27FC236}">
                <a16:creationId xmlns:a16="http://schemas.microsoft.com/office/drawing/2014/main" id="{2356BA1C-1C02-4EB3-AFD7-E8C49C04CA2A}"/>
              </a:ext>
            </a:extLst>
          </p:cNvPr>
          <p:cNvPicPr>
            <a:picLocks noChangeAspect="1"/>
          </p:cNvPicPr>
          <p:nvPr/>
        </p:nvPicPr>
        <p:blipFill>
          <a:blip r:embed="rId5"/>
          <a:stretch>
            <a:fillRect/>
          </a:stretch>
        </p:blipFill>
        <p:spPr>
          <a:xfrm>
            <a:off x="10343451" y="3085064"/>
            <a:ext cx="292101" cy="279401"/>
          </a:xfrm>
          <a:prstGeom prst="rect">
            <a:avLst/>
          </a:prstGeom>
          <a:ln w="12700">
            <a:miter lim="400000"/>
          </a:ln>
        </p:spPr>
      </p:pic>
      <p:pic>
        <p:nvPicPr>
          <p:cNvPr id="8" name="Screen Shot 2019-02-15 at 12.22.39 PM.png" descr="Screen Shot 2019-02-15 at 12.22.39 PM.png">
            <a:extLst>
              <a:ext uri="{FF2B5EF4-FFF2-40B4-BE49-F238E27FC236}">
                <a16:creationId xmlns:a16="http://schemas.microsoft.com/office/drawing/2014/main" id="{2C743D91-04DE-4392-B152-AF7F2D6F4AD5}"/>
              </a:ext>
            </a:extLst>
          </p:cNvPr>
          <p:cNvPicPr>
            <a:picLocks noChangeAspect="1"/>
          </p:cNvPicPr>
          <p:nvPr/>
        </p:nvPicPr>
        <p:blipFill>
          <a:blip r:embed="rId5"/>
          <a:stretch>
            <a:fillRect/>
          </a:stretch>
        </p:blipFill>
        <p:spPr>
          <a:xfrm>
            <a:off x="10343451" y="3529825"/>
            <a:ext cx="292101" cy="279401"/>
          </a:xfrm>
          <a:prstGeom prst="rect">
            <a:avLst/>
          </a:prstGeom>
          <a:ln w="12700">
            <a:miter lim="400000"/>
          </a:ln>
        </p:spPr>
      </p:pic>
      <p:pic>
        <p:nvPicPr>
          <p:cNvPr id="9" name="Screen Shot 2019-02-15 at 12.22.39 PM.png" descr="Screen Shot 2019-02-15 at 12.22.39 PM.png">
            <a:extLst>
              <a:ext uri="{FF2B5EF4-FFF2-40B4-BE49-F238E27FC236}">
                <a16:creationId xmlns:a16="http://schemas.microsoft.com/office/drawing/2014/main" id="{43F9CFBA-F59D-463C-B659-42A89840D15B}"/>
              </a:ext>
            </a:extLst>
          </p:cNvPr>
          <p:cNvPicPr>
            <a:picLocks noChangeAspect="1"/>
          </p:cNvPicPr>
          <p:nvPr/>
        </p:nvPicPr>
        <p:blipFill>
          <a:blip r:embed="rId5"/>
          <a:stretch>
            <a:fillRect/>
          </a:stretch>
        </p:blipFill>
        <p:spPr>
          <a:xfrm>
            <a:off x="9857268" y="3988752"/>
            <a:ext cx="292101" cy="279401"/>
          </a:xfrm>
          <a:prstGeom prst="rect">
            <a:avLst/>
          </a:prstGeom>
          <a:ln w="12700">
            <a:miter lim="400000"/>
          </a:ln>
        </p:spPr>
      </p:pic>
      <p:pic>
        <p:nvPicPr>
          <p:cNvPr id="10" name="Screen Shot 2019-02-15 at 12.21.39 PM.png" descr="Screen Shot 2019-02-15 at 12.21.39 PM.png">
            <a:extLst>
              <a:ext uri="{FF2B5EF4-FFF2-40B4-BE49-F238E27FC236}">
                <a16:creationId xmlns:a16="http://schemas.microsoft.com/office/drawing/2014/main" id="{940CC09F-8D21-4DCA-A536-2072CE392AA7}"/>
              </a:ext>
            </a:extLst>
          </p:cNvPr>
          <p:cNvPicPr>
            <a:picLocks noChangeAspect="1"/>
          </p:cNvPicPr>
          <p:nvPr/>
        </p:nvPicPr>
        <p:blipFill>
          <a:blip r:embed="rId4"/>
          <a:stretch>
            <a:fillRect/>
          </a:stretch>
        </p:blipFill>
        <p:spPr>
          <a:xfrm>
            <a:off x="10364335" y="4359456"/>
            <a:ext cx="272150" cy="276540"/>
          </a:xfrm>
          <a:prstGeom prst="rect">
            <a:avLst/>
          </a:prstGeom>
          <a:ln w="12700">
            <a:miter lim="400000"/>
          </a:ln>
        </p:spPr>
      </p:pic>
      <p:pic>
        <p:nvPicPr>
          <p:cNvPr id="11" name="Screen Shot 2019-02-15 at 12.22.39 PM.png" descr="Screen Shot 2019-02-15 at 12.22.39 PM.png">
            <a:extLst>
              <a:ext uri="{FF2B5EF4-FFF2-40B4-BE49-F238E27FC236}">
                <a16:creationId xmlns:a16="http://schemas.microsoft.com/office/drawing/2014/main" id="{2AE2CAF8-9DA0-4CBA-BA10-2AF80E02C20F}"/>
              </a:ext>
            </a:extLst>
          </p:cNvPr>
          <p:cNvPicPr>
            <a:picLocks noChangeAspect="1"/>
          </p:cNvPicPr>
          <p:nvPr/>
        </p:nvPicPr>
        <p:blipFill>
          <a:blip r:embed="rId5"/>
          <a:stretch>
            <a:fillRect/>
          </a:stretch>
        </p:blipFill>
        <p:spPr>
          <a:xfrm>
            <a:off x="10829635" y="3085064"/>
            <a:ext cx="292101" cy="279401"/>
          </a:xfrm>
          <a:prstGeom prst="rect">
            <a:avLst/>
          </a:prstGeom>
          <a:ln w="12700">
            <a:miter lim="400000"/>
          </a:ln>
        </p:spPr>
      </p:pic>
      <p:pic>
        <p:nvPicPr>
          <p:cNvPr id="12" name="Screen Shot 2019-02-15 at 12.22.39 PM.png" descr="Screen Shot 2019-02-15 at 12.22.39 PM.png">
            <a:extLst>
              <a:ext uri="{FF2B5EF4-FFF2-40B4-BE49-F238E27FC236}">
                <a16:creationId xmlns:a16="http://schemas.microsoft.com/office/drawing/2014/main" id="{D256B1BC-6E31-444C-9E6F-90D5FEA075D3}"/>
              </a:ext>
            </a:extLst>
          </p:cNvPr>
          <p:cNvPicPr>
            <a:picLocks noChangeAspect="1"/>
          </p:cNvPicPr>
          <p:nvPr/>
        </p:nvPicPr>
        <p:blipFill>
          <a:blip r:embed="rId5"/>
          <a:stretch>
            <a:fillRect/>
          </a:stretch>
        </p:blipFill>
        <p:spPr>
          <a:xfrm>
            <a:off x="10829635" y="3529825"/>
            <a:ext cx="292101" cy="279401"/>
          </a:xfrm>
          <a:prstGeom prst="rect">
            <a:avLst/>
          </a:prstGeom>
          <a:ln w="12700">
            <a:miter lim="400000"/>
          </a:ln>
        </p:spPr>
      </p:pic>
      <p:sp>
        <p:nvSpPr>
          <p:cNvPr id="13" name="Square">
            <a:extLst>
              <a:ext uri="{FF2B5EF4-FFF2-40B4-BE49-F238E27FC236}">
                <a16:creationId xmlns:a16="http://schemas.microsoft.com/office/drawing/2014/main" id="{2436EED2-731F-4F1F-B353-6847CA374688}"/>
              </a:ext>
            </a:extLst>
          </p:cNvPr>
          <p:cNvSpPr/>
          <p:nvPr/>
        </p:nvSpPr>
        <p:spPr>
          <a:xfrm>
            <a:off x="10866918" y="1373734"/>
            <a:ext cx="381001" cy="381001"/>
          </a:xfrm>
          <a:prstGeom prst="rect">
            <a:avLst/>
          </a:prstGeom>
          <a:ln w="76200">
            <a:solidFill>
              <a:srgbClr val="FFFFFF"/>
            </a:solidFill>
          </a:ln>
        </p:spPr>
        <p:txBody>
          <a:bodyPr lIns="45719" rIns="45719" anchor="ctr"/>
          <a:lstStyle/>
          <a:p>
            <a:pPr>
              <a:spcBef>
                <a:spcPts val="900"/>
              </a:spcBef>
              <a:defRPr sz="4000" b="1">
                <a:solidFill>
                  <a:srgbClr val="000000"/>
                </a:solidFill>
              </a:defRPr>
            </a:pPr>
            <a:endParaRPr/>
          </a:p>
        </p:txBody>
      </p:sp>
      <p:sp>
        <p:nvSpPr>
          <p:cNvPr id="14" name="Square">
            <a:extLst>
              <a:ext uri="{FF2B5EF4-FFF2-40B4-BE49-F238E27FC236}">
                <a16:creationId xmlns:a16="http://schemas.microsoft.com/office/drawing/2014/main" id="{6FA0987A-8405-4E0D-BE06-97F8C6190F0D}"/>
              </a:ext>
            </a:extLst>
          </p:cNvPr>
          <p:cNvSpPr/>
          <p:nvPr/>
        </p:nvSpPr>
        <p:spPr>
          <a:xfrm>
            <a:off x="9762018" y="2485397"/>
            <a:ext cx="381001" cy="381001"/>
          </a:xfrm>
          <a:prstGeom prst="rect">
            <a:avLst/>
          </a:prstGeom>
          <a:ln w="76200">
            <a:solidFill>
              <a:srgbClr val="FFFFFF"/>
            </a:solidFill>
          </a:ln>
        </p:spPr>
        <p:txBody>
          <a:bodyPr lIns="45719" rIns="45719" anchor="ctr"/>
          <a:lstStyle/>
          <a:p>
            <a:pPr>
              <a:spcBef>
                <a:spcPts val="900"/>
              </a:spcBef>
              <a:defRPr sz="4000" b="1">
                <a:solidFill>
                  <a:srgbClr val="000000"/>
                </a:solidFill>
              </a:defRPr>
            </a:pPr>
            <a:endParaRPr/>
          </a:p>
        </p:txBody>
      </p:sp>
    </p:spTree>
    <p:extLst>
      <p:ext uri="{BB962C8B-B14F-4D97-AF65-F5344CB8AC3E}">
        <p14:creationId xmlns:p14="http://schemas.microsoft.com/office/powerpoint/2010/main" val="1728492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CC71-6CDD-46C9-BAE5-EE790AAD9170}"/>
              </a:ext>
            </a:extLst>
          </p:cNvPr>
          <p:cNvSpPr>
            <a:spLocks noGrp="1"/>
          </p:cNvSpPr>
          <p:nvPr>
            <p:ph type="title"/>
          </p:nvPr>
        </p:nvSpPr>
        <p:spPr/>
        <p:txBody>
          <a:bodyPr/>
          <a:lstStyle/>
          <a:p>
            <a:r>
              <a:rPr lang="en-US" dirty="0"/>
              <a:t>Padding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7300-5760-4EFB-A3FF-63588C532314}"/>
                  </a:ext>
                </a:extLst>
              </p:cNvPr>
              <p:cNvSpPr>
                <a:spLocks noGrp="1"/>
              </p:cNvSpPr>
              <p:nvPr>
                <p:ph idx="1"/>
              </p:nvPr>
            </p:nvSpPr>
            <p:spPr/>
            <p:txBody>
              <a:bodyPr/>
              <a:lstStyle/>
              <a:p>
                <a:r>
                  <a:rPr lang="en-US" dirty="0"/>
                  <a:t>Padding adds rows/columns around input</a:t>
                </a:r>
              </a:p>
              <a:p>
                <a:pPr lvl="1"/>
                <a:r>
                  <a:rPr lang="en-US" dirty="0">
                    <a:cs typeface="Calibri"/>
                  </a:rPr>
                  <a:t>Add a </a:t>
                </a:r>
                <a:r>
                  <a:rPr lang="en-US" spc="5" dirty="0">
                    <a:cs typeface="Calibri"/>
                  </a:rPr>
                  <a:t>“boarder” </a:t>
                </a:r>
                <a:r>
                  <a:rPr lang="en-US" spc="-5" dirty="0">
                    <a:cs typeface="Calibri"/>
                  </a:rPr>
                  <a:t>of</a:t>
                </a:r>
                <a:r>
                  <a:rPr lang="en-US" spc="-60" dirty="0">
                    <a:cs typeface="Calibri"/>
                  </a:rPr>
                  <a:t> </a:t>
                </a:r>
                <a:r>
                  <a:rPr lang="en-US" spc="-15" dirty="0">
                    <a:cs typeface="Calibri"/>
                  </a:rPr>
                  <a:t>all-zeros</a:t>
                </a:r>
              </a:p>
              <a:p>
                <a:pPr lvl="1"/>
                <a:r>
                  <a:rPr lang="en-US" spc="-15" dirty="0">
                    <a:cs typeface="Calibri"/>
                  </a:rPr>
                  <a:t>Increase the input shape:</a:t>
                </a:r>
              </a:p>
              <a:p>
                <a:pPr lvl="2"/>
                <a:r>
                  <a:rPr lang="en-US" spc="-15" dirty="0">
                    <a:cs typeface="Calibri"/>
                  </a:rPr>
                  <a:t>From </a:t>
                </a:r>
                <a14:m>
                  <m:oMath xmlns:m="http://schemas.openxmlformats.org/officeDocument/2006/math">
                    <m:sSub>
                      <m:sSubPr>
                        <m:ctrlPr>
                          <a:rPr lang="en-US" b="0" i="1" spc="-15" smtClean="0">
                            <a:latin typeface="Cambria Math" panose="02040503050406030204" pitchFamily="18" charset="0"/>
                            <a:cs typeface="Calibri"/>
                          </a:rPr>
                        </m:ctrlPr>
                      </m:sSubPr>
                      <m:e>
                        <m:r>
                          <a:rPr lang="en-US" b="0" i="1" spc="-15" smtClean="0">
                            <a:latin typeface="Cambria Math" panose="02040503050406030204" pitchFamily="18" charset="0"/>
                            <a:cs typeface="Calibri"/>
                          </a:rPr>
                          <m:t>𝑛</m:t>
                        </m:r>
                      </m:e>
                      <m:sub>
                        <m:r>
                          <a:rPr lang="en-US" b="0" i="1" spc="-15" smtClean="0">
                            <a:latin typeface="Cambria Math" panose="02040503050406030204" pitchFamily="18" charset="0"/>
                            <a:cs typeface="Calibri"/>
                          </a:rPr>
                          <m:t>h</m:t>
                        </m:r>
                      </m:sub>
                    </m:sSub>
                    <m:r>
                      <a:rPr lang="en-US" b="0" i="1" spc="-15" smtClean="0">
                        <a:latin typeface="Cambria Math" panose="02040503050406030204" pitchFamily="18" charset="0"/>
                        <a:cs typeface="Calibri"/>
                      </a:rPr>
                      <m:t>∗</m:t>
                    </m:r>
                    <m:sSub>
                      <m:sSubPr>
                        <m:ctrlPr>
                          <a:rPr lang="en-US" b="0" i="1" spc="-15" smtClean="0">
                            <a:latin typeface="Cambria Math" panose="02040503050406030204" pitchFamily="18" charset="0"/>
                            <a:cs typeface="Calibri"/>
                          </a:rPr>
                        </m:ctrlPr>
                      </m:sSubPr>
                      <m:e>
                        <m:r>
                          <a:rPr lang="en-US" b="0" i="1" spc="-15" smtClean="0">
                            <a:latin typeface="Cambria Math" panose="02040503050406030204" pitchFamily="18" charset="0"/>
                            <a:cs typeface="Calibri"/>
                          </a:rPr>
                          <m:t>𝑛</m:t>
                        </m:r>
                      </m:e>
                      <m:sub>
                        <m:r>
                          <a:rPr lang="en-US" b="0" i="1" spc="-15" smtClean="0">
                            <a:latin typeface="Cambria Math" panose="02040503050406030204" pitchFamily="18" charset="0"/>
                            <a:cs typeface="Calibri"/>
                          </a:rPr>
                          <m:t>𝑤</m:t>
                        </m:r>
                      </m:sub>
                    </m:sSub>
                  </m:oMath>
                </a14:m>
                <a:r>
                  <a:rPr lang="en-US" dirty="0"/>
                  <a:t> to </a:t>
                </a:r>
                <a14:m>
                  <m:oMath xmlns:m="http://schemas.openxmlformats.org/officeDocument/2006/math">
                    <m:d>
                      <m:dPr>
                        <m:ctrlPr>
                          <a:rPr lang="en-US" b="0" i="1" spc="-15" smtClean="0">
                            <a:latin typeface="Cambria Math" panose="02040503050406030204" pitchFamily="18" charset="0"/>
                            <a:cs typeface="Calibri"/>
                          </a:rPr>
                        </m:ctrlPr>
                      </m:dPr>
                      <m:e>
                        <m:sSub>
                          <m:sSubPr>
                            <m:ctrlPr>
                              <a:rPr lang="en-US" i="1" spc="-15">
                                <a:latin typeface="Cambria Math" panose="02040503050406030204" pitchFamily="18" charset="0"/>
                                <a:cs typeface="Calibri"/>
                              </a:rPr>
                            </m:ctrlPr>
                          </m:sSubPr>
                          <m:e>
                            <m:r>
                              <a:rPr lang="en-US" i="1" spc="-15">
                                <a:latin typeface="Cambria Math" panose="02040503050406030204" pitchFamily="18" charset="0"/>
                                <a:cs typeface="Calibri"/>
                              </a:rPr>
                              <m:t>𝑛</m:t>
                            </m:r>
                          </m:e>
                          <m:sub>
                            <m:r>
                              <a:rPr lang="en-US" i="1" spc="-15">
                                <a:latin typeface="Cambria Math" panose="02040503050406030204" pitchFamily="18" charset="0"/>
                                <a:cs typeface="Calibri"/>
                              </a:rPr>
                              <m:t>h</m:t>
                            </m:r>
                          </m:sub>
                        </m:sSub>
                        <m:r>
                          <a:rPr lang="en-US" b="0" i="1" spc="-15" smtClean="0">
                            <a:latin typeface="Cambria Math" panose="02040503050406030204" pitchFamily="18" charset="0"/>
                            <a:cs typeface="Calibri"/>
                          </a:rPr>
                          <m:t>+</m:t>
                        </m:r>
                        <m:r>
                          <a:rPr lang="en-US" b="0" i="1" spc="-15" smtClean="0">
                            <a:latin typeface="Cambria Math" panose="02040503050406030204" pitchFamily="18" charset="0"/>
                            <a:cs typeface="Calibri"/>
                          </a:rPr>
                          <m:t>2</m:t>
                        </m:r>
                      </m:e>
                    </m:d>
                    <m:r>
                      <a:rPr lang="en-US" i="1" spc="-15">
                        <a:latin typeface="Cambria Math" panose="02040503050406030204" pitchFamily="18" charset="0"/>
                        <a:cs typeface="Calibri"/>
                      </a:rPr>
                      <m:t>∗</m:t>
                    </m:r>
                    <m:d>
                      <m:dPr>
                        <m:ctrlPr>
                          <a:rPr lang="en-US" b="0" i="1" spc="-15" smtClean="0">
                            <a:latin typeface="Cambria Math" panose="02040503050406030204" pitchFamily="18" charset="0"/>
                            <a:cs typeface="Calibri"/>
                          </a:rPr>
                        </m:ctrlPr>
                      </m:dPr>
                      <m:e>
                        <m:sSub>
                          <m:sSubPr>
                            <m:ctrlPr>
                              <a:rPr lang="en-US" i="1" spc="-15">
                                <a:latin typeface="Cambria Math" panose="02040503050406030204" pitchFamily="18" charset="0"/>
                                <a:cs typeface="Calibri"/>
                              </a:rPr>
                            </m:ctrlPr>
                          </m:sSubPr>
                          <m:e>
                            <m:r>
                              <a:rPr lang="en-US" i="1" spc="-15">
                                <a:latin typeface="Cambria Math" panose="02040503050406030204" pitchFamily="18" charset="0"/>
                                <a:cs typeface="Calibri"/>
                              </a:rPr>
                              <m:t>𝑛</m:t>
                            </m:r>
                          </m:e>
                          <m:sub>
                            <m:r>
                              <a:rPr lang="en-US" i="1" spc="-15">
                                <a:latin typeface="Cambria Math" panose="02040503050406030204" pitchFamily="18" charset="0"/>
                                <a:cs typeface="Calibri"/>
                              </a:rPr>
                              <m:t>𝑤</m:t>
                            </m:r>
                          </m:sub>
                        </m:sSub>
                        <m:r>
                          <a:rPr lang="en-US" b="0" i="1" spc="-15" smtClean="0">
                            <a:latin typeface="Cambria Math" panose="02040503050406030204" pitchFamily="18" charset="0"/>
                            <a:cs typeface="Calibri"/>
                          </a:rPr>
                          <m:t>+</m:t>
                        </m:r>
                        <m:r>
                          <a:rPr lang="en-US" b="0" i="1" spc="-15" smtClean="0">
                            <a:latin typeface="Cambria Math" panose="02040503050406030204" pitchFamily="18" charset="0"/>
                            <a:cs typeface="Calibri"/>
                          </a:rPr>
                          <m:t>2</m:t>
                        </m:r>
                      </m:e>
                    </m:d>
                  </m:oMath>
                </a14:m>
                <a:endParaRPr lang="en-US" b="0" spc="-15" dirty="0">
                  <a:cs typeface="Calibri"/>
                </a:endParaRPr>
              </a:p>
              <a:p>
                <a:pPr lvl="2"/>
                <a:r>
                  <a:rPr lang="en-US" dirty="0"/>
                  <a:t>If the filter is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the output is </a:t>
                </a:r>
                <a14:m>
                  <m:oMath xmlns:m="http://schemas.openxmlformats.org/officeDocument/2006/math">
                    <m:sSub>
                      <m:sSubPr>
                        <m:ctrlPr>
                          <a:rPr lang="en-US" i="1" spc="-15">
                            <a:latin typeface="Cambria Math" panose="02040503050406030204" pitchFamily="18" charset="0"/>
                            <a:cs typeface="Calibri"/>
                          </a:rPr>
                        </m:ctrlPr>
                      </m:sSubPr>
                      <m:e>
                        <m:r>
                          <a:rPr lang="en-US" i="1" spc="-15">
                            <a:latin typeface="Cambria Math" panose="02040503050406030204" pitchFamily="18" charset="0"/>
                            <a:cs typeface="Calibri"/>
                          </a:rPr>
                          <m:t>𝑛</m:t>
                        </m:r>
                      </m:e>
                      <m:sub>
                        <m:r>
                          <a:rPr lang="en-US" i="1" spc="-15">
                            <a:latin typeface="Cambria Math" panose="02040503050406030204" pitchFamily="18" charset="0"/>
                            <a:cs typeface="Calibri"/>
                          </a:rPr>
                          <m:t>h</m:t>
                        </m:r>
                      </m:sub>
                    </m:sSub>
                    <m:r>
                      <a:rPr lang="en-US" i="1" spc="-15">
                        <a:latin typeface="Cambria Math" panose="02040503050406030204" pitchFamily="18" charset="0"/>
                        <a:cs typeface="Calibri"/>
                      </a:rPr>
                      <m:t>∗</m:t>
                    </m:r>
                    <m:sSub>
                      <m:sSubPr>
                        <m:ctrlPr>
                          <a:rPr lang="en-US" i="1" spc="-15">
                            <a:latin typeface="Cambria Math" panose="02040503050406030204" pitchFamily="18" charset="0"/>
                            <a:cs typeface="Calibri"/>
                          </a:rPr>
                        </m:ctrlPr>
                      </m:sSubPr>
                      <m:e>
                        <m:r>
                          <a:rPr lang="en-US" i="1" spc="-15">
                            <a:latin typeface="Cambria Math" panose="02040503050406030204" pitchFamily="18" charset="0"/>
                            <a:cs typeface="Calibri"/>
                          </a:rPr>
                          <m:t>𝑛</m:t>
                        </m:r>
                      </m:e>
                      <m:sub>
                        <m:r>
                          <a:rPr lang="en-US" i="1" spc="-15">
                            <a:latin typeface="Cambria Math" panose="02040503050406030204" pitchFamily="18" charset="0"/>
                            <a:cs typeface="Calibri"/>
                          </a:rPr>
                          <m:t>𝑤</m:t>
                        </m:r>
                      </m:sub>
                    </m:sSub>
                  </m:oMath>
                </a14:m>
                <a:r>
                  <a:rPr lang="en-US" dirty="0"/>
                  <a:t> </a:t>
                </a:r>
              </a:p>
            </p:txBody>
          </p:sp>
        </mc:Choice>
        <mc:Fallback xmlns="">
          <p:sp>
            <p:nvSpPr>
              <p:cNvPr id="3" name="Content Placeholder 2">
                <a:extLst>
                  <a:ext uri="{FF2B5EF4-FFF2-40B4-BE49-F238E27FC236}">
                    <a16:creationId xmlns:a16="http://schemas.microsoft.com/office/drawing/2014/main" id="{54067300-5760-4EFB-A3FF-63588C532314}"/>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6" name="same_padding_no_strides.gif" descr="same_padding_no_strides.gif">
            <a:extLst>
              <a:ext uri="{FF2B5EF4-FFF2-40B4-BE49-F238E27FC236}">
                <a16:creationId xmlns:a16="http://schemas.microsoft.com/office/drawing/2014/main" id="{91CF76CD-9751-4A44-BBD5-43C329A13037}"/>
              </a:ext>
            </a:extLst>
          </p:cNvPr>
          <p:cNvPicPr>
            <a:picLocks/>
          </p:cNvPicPr>
          <p:nvPr/>
        </p:nvPicPr>
        <p:blipFill>
          <a:blip r:embed="rId4"/>
          <a:stretch>
            <a:fillRect/>
          </a:stretch>
        </p:blipFill>
        <p:spPr>
          <a:xfrm>
            <a:off x="8779387" y="-25198"/>
            <a:ext cx="3246962" cy="3701645"/>
          </a:xfrm>
          <a:prstGeom prst="rect">
            <a:avLst/>
          </a:prstGeom>
          <a:ln w="12700">
            <a:miter lim="400000"/>
          </a:ln>
        </p:spPr>
      </p:pic>
      <p:pic>
        <p:nvPicPr>
          <p:cNvPr id="4" name="Image" descr="Image">
            <a:extLst>
              <a:ext uri="{FF2B5EF4-FFF2-40B4-BE49-F238E27FC236}">
                <a16:creationId xmlns:a16="http://schemas.microsoft.com/office/drawing/2014/main" id="{CA0CF568-53A5-47C9-803D-98D48C58FE3A}"/>
              </a:ext>
            </a:extLst>
          </p:cNvPr>
          <p:cNvPicPr>
            <a:picLocks noChangeAspect="1"/>
          </p:cNvPicPr>
          <p:nvPr/>
        </p:nvPicPr>
        <p:blipFill>
          <a:blip r:embed="rId5"/>
          <a:stretch>
            <a:fillRect/>
          </a:stretch>
        </p:blipFill>
        <p:spPr>
          <a:xfrm>
            <a:off x="1383926" y="3889363"/>
            <a:ext cx="7063304" cy="2968637"/>
          </a:xfrm>
          <a:prstGeom prst="rect">
            <a:avLst/>
          </a:prstGeom>
          <a:ln w="12700">
            <a:miter lim="400000"/>
          </a:ln>
        </p:spPr>
      </p:pic>
    </p:spTree>
    <p:extLst>
      <p:ext uri="{BB962C8B-B14F-4D97-AF65-F5344CB8AC3E}">
        <p14:creationId xmlns:p14="http://schemas.microsoft.com/office/powerpoint/2010/main" val="25404436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F9BD-0A42-45B9-9224-EB946D7C367B}"/>
              </a:ext>
            </a:extLst>
          </p:cNvPr>
          <p:cNvSpPr>
            <a:spLocks noGrp="1"/>
          </p:cNvSpPr>
          <p:nvPr>
            <p:ph type="title"/>
          </p:nvPr>
        </p:nvSpPr>
        <p:spPr/>
        <p:txBody>
          <a:bodyPr/>
          <a:lstStyle/>
          <a:p>
            <a:r>
              <a:rPr lang="en-US" dirty="0"/>
              <a:t>Padding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C7D5EC-F14F-4DC3-8F12-71486F29A460}"/>
                  </a:ext>
                </a:extLst>
              </p:cNvPr>
              <p:cNvSpPr>
                <a:spLocks noGrp="1"/>
              </p:cNvSpPr>
              <p:nvPr>
                <p:ph idx="1"/>
              </p:nvPr>
            </p:nvSpPr>
            <p:spPr/>
            <p:txBody>
              <a:bodyPr/>
              <a:lstStyle/>
              <a:p>
                <a:r>
                  <a:rPr lang="en-US" dirty="0"/>
                  <a:t>Padding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h</m:t>
                        </m:r>
                      </m:sub>
                    </m:sSub>
                  </m:oMath>
                </a14:m>
                <a:r>
                  <a:rPr lang="en-US" dirty="0"/>
                  <a:t> rows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𝑤</m:t>
                        </m:r>
                      </m:sub>
                    </m:sSub>
                  </m:oMath>
                </a14:m>
                <a:r>
                  <a:rPr lang="en-US" dirty="0"/>
                  <a:t> columns, output shape will be</a:t>
                </a:r>
              </a:p>
              <a:p>
                <a:endParaRPr lang="en-US" dirty="0"/>
              </a:p>
              <a:p>
                <a:endParaRPr lang="en-US" dirty="0"/>
              </a:p>
              <a:p>
                <a:r>
                  <a:rPr lang="en-US" dirty="0"/>
                  <a:t>A common choice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1</m:t>
                    </m:r>
                  </m:oMath>
                </a14:m>
                <a:r>
                  <a:rPr lang="en-US" dirty="0"/>
                  <a:t> </a:t>
                </a:r>
              </a:p>
              <a:p>
                <a:pPr lvl="1"/>
                <a:r>
                  <a:rPr lang="en-US" dirty="0"/>
                  <a:t>Odd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h</m:t>
                        </m:r>
                      </m:sub>
                    </m:sSub>
                  </m:oMath>
                </a14:m>
                <a:r>
                  <a:rPr lang="en-US" dirty="0"/>
                  <a:t>: pad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t> on both sides</a:t>
                </a:r>
              </a:p>
              <a:p>
                <a:pPr lvl="1"/>
                <a:r>
                  <a:rPr lang="en-US" dirty="0"/>
                  <a:t>Even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h</m:t>
                        </m:r>
                      </m:sub>
                    </m:sSub>
                  </m:oMath>
                </a14:m>
                <a:r>
                  <a:rPr lang="en-US" dirty="0"/>
                  <a:t>: pad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2</m:t>
                        </m:r>
                      </m:e>
                    </m:d>
                  </m:oMath>
                </a14:m>
                <a:r>
                  <a:rPr lang="en-US" dirty="0"/>
                  <a:t> on top,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h</m:t>
                            </m:r>
                          </m:sub>
                        </m:sSub>
                        <m:r>
                          <a:rPr lang="en-US" b="0" i="1" smtClean="0">
                            <a:latin typeface="Cambria Math" panose="02040503050406030204" pitchFamily="18" charset="0"/>
                          </a:rPr>
                          <m:t>/</m:t>
                        </m:r>
                        <m:r>
                          <a:rPr lang="en-US" b="0" i="1" smtClean="0">
                            <a:latin typeface="Cambria Math" panose="02040503050406030204" pitchFamily="18" charset="0"/>
                          </a:rPr>
                          <m:t>2</m:t>
                        </m:r>
                      </m:e>
                    </m:d>
                  </m:oMath>
                </a14:m>
                <a:r>
                  <a:rPr lang="en-US" dirty="0"/>
                  <a:t> on bottom</a:t>
                </a:r>
              </a:p>
            </p:txBody>
          </p:sp>
        </mc:Choice>
        <mc:Fallback xmlns="">
          <p:sp>
            <p:nvSpPr>
              <p:cNvPr id="3" name="Content Placeholder 2">
                <a:extLst>
                  <a:ext uri="{FF2B5EF4-FFF2-40B4-BE49-F238E27FC236}">
                    <a16:creationId xmlns:a16="http://schemas.microsoft.com/office/drawing/2014/main" id="{B3C7D5EC-F14F-4DC3-8F12-71486F29A46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C55A5B59-B9CF-4518-B92B-DE0FA17A1204}"/>
                  </a:ext>
                </a:extLst>
              </p:cNvPr>
              <p:cNvSpPr txBox="1"/>
              <p:nvPr/>
            </p:nvSpPr>
            <p:spPr>
              <a:xfrm>
                <a:off x="2167282" y="2600164"/>
                <a:ext cx="5570564" cy="369332"/>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m:t>
                      </m:r>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𝑛</m:t>
                          </m:r>
                        </m:e>
                        <m:sub>
                          <m:r>
                            <a:rPr sz="2400" i="1">
                              <a:solidFill>
                                <a:srgbClr val="000000"/>
                              </a:solidFill>
                              <a:latin typeface="Cambria Math" panose="02040503050406030204" pitchFamily="18" charset="0"/>
                            </a:rPr>
                            <m:t>h</m:t>
                          </m:r>
                        </m:sub>
                      </m:sSub>
                      <m:r>
                        <a:rPr sz="2400" i="1">
                          <a:solidFill>
                            <a:srgbClr val="000000"/>
                          </a:solidFill>
                          <a:latin typeface="Cambria Math" panose="02040503050406030204" pitchFamily="18" charset="0"/>
                        </a:rPr>
                        <m:t>−</m:t>
                      </m:r>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𝑘</m:t>
                          </m:r>
                        </m:e>
                        <m:sub>
                          <m:r>
                            <a:rPr sz="2400" i="1">
                              <a:solidFill>
                                <a:srgbClr val="000000"/>
                              </a:solidFill>
                              <a:latin typeface="Cambria Math" panose="02040503050406030204" pitchFamily="18" charset="0"/>
                            </a:rPr>
                            <m:t>h</m:t>
                          </m:r>
                        </m:sub>
                      </m:sSub>
                      <m:r>
                        <a:rPr sz="2400" i="1">
                          <a:solidFill>
                            <a:srgbClr val="000000"/>
                          </a:solidFill>
                          <a:latin typeface="Cambria Math" panose="02040503050406030204" pitchFamily="18" charset="0"/>
                        </a:rPr>
                        <m:t>+</m:t>
                      </m:r>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𝑝</m:t>
                          </m:r>
                        </m:e>
                        <m:sub>
                          <m:r>
                            <a:rPr sz="2400" i="1">
                              <a:solidFill>
                                <a:srgbClr val="000000"/>
                              </a:solidFill>
                              <a:latin typeface="Cambria Math" panose="02040503050406030204" pitchFamily="18" charset="0"/>
                            </a:rPr>
                            <m:t>h</m:t>
                          </m:r>
                        </m:sub>
                      </m:sSub>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1</m:t>
                      </m:r>
                      <m:r>
                        <a:rPr sz="2400" i="1">
                          <a:solidFill>
                            <a:srgbClr val="000000"/>
                          </a:solidFill>
                          <a:latin typeface="Cambria Math" panose="02040503050406030204" pitchFamily="18" charset="0"/>
                        </a:rPr>
                        <m:t>)×(</m:t>
                      </m:r>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𝑛</m:t>
                          </m:r>
                        </m:e>
                        <m:sub>
                          <m:r>
                            <a:rPr sz="2400" i="1">
                              <a:solidFill>
                                <a:srgbClr val="000000"/>
                              </a:solidFill>
                              <a:latin typeface="Cambria Math" panose="02040503050406030204" pitchFamily="18" charset="0"/>
                            </a:rPr>
                            <m:t>𝑤</m:t>
                          </m:r>
                        </m:sub>
                      </m:sSub>
                      <m:r>
                        <a:rPr sz="2400" i="1">
                          <a:solidFill>
                            <a:srgbClr val="000000"/>
                          </a:solidFill>
                          <a:latin typeface="Cambria Math" panose="02040503050406030204" pitchFamily="18" charset="0"/>
                        </a:rPr>
                        <m:t>−</m:t>
                      </m:r>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𝑘</m:t>
                          </m:r>
                        </m:e>
                        <m:sub>
                          <m:r>
                            <a:rPr sz="2400" i="1">
                              <a:solidFill>
                                <a:srgbClr val="000000"/>
                              </a:solidFill>
                              <a:latin typeface="Cambria Math" panose="02040503050406030204" pitchFamily="18" charset="0"/>
                            </a:rPr>
                            <m:t>𝑤</m:t>
                          </m:r>
                        </m:sub>
                      </m:sSub>
                      <m:r>
                        <a:rPr sz="2400" i="1">
                          <a:solidFill>
                            <a:srgbClr val="000000"/>
                          </a:solidFill>
                          <a:latin typeface="Cambria Math" panose="02040503050406030204" pitchFamily="18" charset="0"/>
                        </a:rPr>
                        <m:t>+</m:t>
                      </m:r>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𝑝</m:t>
                          </m:r>
                        </m:e>
                        <m:sub>
                          <m:r>
                            <a:rPr sz="2400" i="1">
                              <a:solidFill>
                                <a:srgbClr val="000000"/>
                              </a:solidFill>
                              <a:latin typeface="Cambria Math" panose="02040503050406030204" pitchFamily="18" charset="0"/>
                            </a:rPr>
                            <m:t>𝑤</m:t>
                          </m:r>
                        </m:sub>
                      </m:sSub>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1</m:t>
                      </m:r>
                      <m:r>
                        <a:rPr sz="2400" i="1">
                          <a:solidFill>
                            <a:srgbClr val="000000"/>
                          </a:solidFill>
                          <a:latin typeface="Cambria Math" panose="02040503050406030204" pitchFamily="18" charset="0"/>
                        </a:rPr>
                        <m:t>)</m:t>
                      </m:r>
                    </m:oMath>
                  </m:oMathPara>
                </a14:m>
                <a:endParaRPr sz="2400" dirty="0"/>
              </a:p>
            </p:txBody>
          </p:sp>
        </mc:Choice>
        <mc:Fallback xmlns="">
          <p:sp>
            <p:nvSpPr>
              <p:cNvPr id="4" name="Equation">
                <a:extLst>
                  <a:ext uri="{FF2B5EF4-FFF2-40B4-BE49-F238E27FC236}">
                    <a16:creationId xmlns:a16="http://schemas.microsoft.com/office/drawing/2014/main" id="{C55A5B59-B9CF-4518-B92B-DE0FA17A1204}"/>
                  </a:ext>
                </a:extLst>
              </p:cNvPr>
              <p:cNvSpPr txBox="1">
                <a:spLocks noRot="1" noChangeAspect="1" noMove="1" noResize="1" noEditPoints="1" noAdjustHandles="1" noChangeArrowheads="1" noChangeShapeType="1" noTextEdit="1"/>
              </p:cNvSpPr>
              <p:nvPr/>
            </p:nvSpPr>
            <p:spPr>
              <a:xfrm>
                <a:off x="2167282" y="2600164"/>
                <a:ext cx="5570564" cy="369332"/>
              </a:xfrm>
              <a:prstGeom prst="rect">
                <a:avLst/>
              </a:prstGeom>
              <a:blipFill>
                <a:blip r:embed="rId3"/>
                <a:stretch>
                  <a:fillRect l="-1533" r="-1533" b="-35000"/>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880312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B45E-ACAF-49AD-A7FB-0782CB345D81}"/>
              </a:ext>
            </a:extLst>
          </p:cNvPr>
          <p:cNvSpPr>
            <a:spLocks noGrp="1"/>
          </p:cNvSpPr>
          <p:nvPr>
            <p:ph type="title"/>
          </p:nvPr>
        </p:nvSpPr>
        <p:spPr/>
        <p:txBody>
          <a:bodyPr/>
          <a:lstStyle/>
          <a:p>
            <a:r>
              <a:rPr lang="en-US" dirty="0"/>
              <a:t>Stride</a:t>
            </a:r>
          </a:p>
        </p:txBody>
      </p:sp>
      <p:sp>
        <p:nvSpPr>
          <p:cNvPr id="3" name="Content Placeholder 2">
            <a:extLst>
              <a:ext uri="{FF2B5EF4-FFF2-40B4-BE49-F238E27FC236}">
                <a16:creationId xmlns:a16="http://schemas.microsoft.com/office/drawing/2014/main" id="{2FA2DFDD-7103-4746-A8F3-55A93EF016E2}"/>
              </a:ext>
            </a:extLst>
          </p:cNvPr>
          <p:cNvSpPr>
            <a:spLocks noGrp="1"/>
          </p:cNvSpPr>
          <p:nvPr>
            <p:ph idx="1"/>
          </p:nvPr>
        </p:nvSpPr>
        <p:spPr/>
        <p:txBody>
          <a:bodyPr/>
          <a:lstStyle/>
          <a:p>
            <a:r>
              <a:rPr lang="en-US" dirty="0"/>
              <a:t>Padding reduces shape linearly with #layers</a:t>
            </a:r>
          </a:p>
          <a:p>
            <a:pPr lvl="1"/>
            <a:r>
              <a:rPr lang="en-US" dirty="0"/>
              <a:t>Given a 224 x 224 input with a 5 x 5 kernel, needs 44 layers to reduce the shape to 4 x 4</a:t>
            </a:r>
          </a:p>
          <a:p>
            <a:pPr lvl="1"/>
            <a:r>
              <a:rPr lang="en-US" dirty="0"/>
              <a:t>Requires a large amount of computation</a:t>
            </a:r>
          </a:p>
        </p:txBody>
      </p:sp>
      <p:pic>
        <p:nvPicPr>
          <p:cNvPr id="4" name="Screen Shot 2019-02-15 at 12.22.39 PM.png" descr="Screen Shot 2019-02-15 at 12.22.39 PM.png">
            <a:extLst>
              <a:ext uri="{FF2B5EF4-FFF2-40B4-BE49-F238E27FC236}">
                <a16:creationId xmlns:a16="http://schemas.microsoft.com/office/drawing/2014/main" id="{C013F79A-A98C-44D0-BFD1-EFB43EF54F9B}"/>
              </a:ext>
            </a:extLst>
          </p:cNvPr>
          <p:cNvPicPr>
            <a:picLocks noChangeAspect="1"/>
          </p:cNvPicPr>
          <p:nvPr/>
        </p:nvPicPr>
        <p:blipFill>
          <a:blip r:embed="rId3"/>
          <a:stretch>
            <a:fillRect/>
          </a:stretch>
        </p:blipFill>
        <p:spPr>
          <a:xfrm>
            <a:off x="4039325" y="4062283"/>
            <a:ext cx="292101" cy="279401"/>
          </a:xfrm>
          <a:prstGeom prst="rect">
            <a:avLst/>
          </a:prstGeom>
          <a:ln w="12700">
            <a:miter lim="400000"/>
          </a:ln>
        </p:spPr>
      </p:pic>
      <p:pic>
        <p:nvPicPr>
          <p:cNvPr id="5" name="Screen Shot 2019-02-15 at 12.22.39 PM.png" descr="Screen Shot 2019-02-15 at 12.22.39 PM.png">
            <a:extLst>
              <a:ext uri="{FF2B5EF4-FFF2-40B4-BE49-F238E27FC236}">
                <a16:creationId xmlns:a16="http://schemas.microsoft.com/office/drawing/2014/main" id="{EA4E9C90-CE00-477D-8AE1-B1060B3996EA}"/>
              </a:ext>
            </a:extLst>
          </p:cNvPr>
          <p:cNvPicPr>
            <a:picLocks noChangeAspect="1"/>
          </p:cNvPicPr>
          <p:nvPr/>
        </p:nvPicPr>
        <p:blipFill>
          <a:blip r:embed="rId3"/>
          <a:stretch>
            <a:fillRect/>
          </a:stretch>
        </p:blipFill>
        <p:spPr>
          <a:xfrm>
            <a:off x="4039325" y="4473878"/>
            <a:ext cx="292101" cy="279401"/>
          </a:xfrm>
          <a:prstGeom prst="rect">
            <a:avLst/>
          </a:prstGeom>
          <a:ln w="12700">
            <a:miter lim="400000"/>
          </a:ln>
        </p:spPr>
      </p:pic>
      <p:pic>
        <p:nvPicPr>
          <p:cNvPr id="6" name="Screen Shot 2019-02-15 at 12.22.39 PM.png" descr="Screen Shot 2019-02-15 at 12.22.39 PM.png">
            <a:extLst>
              <a:ext uri="{FF2B5EF4-FFF2-40B4-BE49-F238E27FC236}">
                <a16:creationId xmlns:a16="http://schemas.microsoft.com/office/drawing/2014/main" id="{6EE149E4-ABAE-4E52-A2F5-69800270F508}"/>
              </a:ext>
            </a:extLst>
          </p:cNvPr>
          <p:cNvPicPr>
            <a:picLocks noChangeAspect="1"/>
          </p:cNvPicPr>
          <p:nvPr/>
        </p:nvPicPr>
        <p:blipFill>
          <a:blip r:embed="rId3"/>
          <a:stretch>
            <a:fillRect/>
          </a:stretch>
        </p:blipFill>
        <p:spPr>
          <a:xfrm>
            <a:off x="4039325" y="4885473"/>
            <a:ext cx="292101" cy="279401"/>
          </a:xfrm>
          <a:prstGeom prst="rect">
            <a:avLst/>
          </a:prstGeom>
          <a:ln w="12700">
            <a:miter lim="400000"/>
          </a:ln>
        </p:spPr>
      </p:pic>
      <p:pic>
        <p:nvPicPr>
          <p:cNvPr id="7" name="Screen Shot 2019-02-15 at 12.22.39 PM.png" descr="Screen Shot 2019-02-15 at 12.22.39 PM.png">
            <a:extLst>
              <a:ext uri="{FF2B5EF4-FFF2-40B4-BE49-F238E27FC236}">
                <a16:creationId xmlns:a16="http://schemas.microsoft.com/office/drawing/2014/main" id="{6EC8E785-4069-4912-A0D4-7F22F64B6292}"/>
              </a:ext>
            </a:extLst>
          </p:cNvPr>
          <p:cNvPicPr>
            <a:picLocks noChangeAspect="1"/>
          </p:cNvPicPr>
          <p:nvPr/>
        </p:nvPicPr>
        <p:blipFill>
          <a:blip r:embed="rId3"/>
          <a:stretch>
            <a:fillRect/>
          </a:stretch>
        </p:blipFill>
        <p:spPr>
          <a:xfrm>
            <a:off x="4039325" y="5297068"/>
            <a:ext cx="292101" cy="279401"/>
          </a:xfrm>
          <a:prstGeom prst="rect">
            <a:avLst/>
          </a:prstGeom>
          <a:ln w="12700">
            <a:miter lim="400000"/>
          </a:ln>
        </p:spPr>
      </p:pic>
      <p:pic>
        <p:nvPicPr>
          <p:cNvPr id="8" name="Screen Shot 2019-02-15 at 12.22.39 PM.png" descr="Screen Shot 2019-02-15 at 12.22.39 PM.png">
            <a:extLst>
              <a:ext uri="{FF2B5EF4-FFF2-40B4-BE49-F238E27FC236}">
                <a16:creationId xmlns:a16="http://schemas.microsoft.com/office/drawing/2014/main" id="{07B484E0-A2A3-45D3-9B86-9948B22D818B}"/>
              </a:ext>
            </a:extLst>
          </p:cNvPr>
          <p:cNvPicPr>
            <a:picLocks noChangeAspect="1"/>
          </p:cNvPicPr>
          <p:nvPr/>
        </p:nvPicPr>
        <p:blipFill>
          <a:blip r:embed="rId3"/>
          <a:stretch>
            <a:fillRect/>
          </a:stretch>
        </p:blipFill>
        <p:spPr>
          <a:xfrm>
            <a:off x="4450920" y="4054231"/>
            <a:ext cx="292101" cy="279401"/>
          </a:xfrm>
          <a:prstGeom prst="rect">
            <a:avLst/>
          </a:prstGeom>
          <a:ln w="12700">
            <a:miter lim="400000"/>
          </a:ln>
        </p:spPr>
      </p:pic>
      <p:pic>
        <p:nvPicPr>
          <p:cNvPr id="9" name="Screen Shot 2019-02-15 at 12.22.39 PM.png" descr="Screen Shot 2019-02-15 at 12.22.39 PM.png">
            <a:extLst>
              <a:ext uri="{FF2B5EF4-FFF2-40B4-BE49-F238E27FC236}">
                <a16:creationId xmlns:a16="http://schemas.microsoft.com/office/drawing/2014/main" id="{500AEA92-6CC8-4FCE-9455-A458F532894F}"/>
              </a:ext>
            </a:extLst>
          </p:cNvPr>
          <p:cNvPicPr>
            <a:picLocks noChangeAspect="1"/>
          </p:cNvPicPr>
          <p:nvPr/>
        </p:nvPicPr>
        <p:blipFill>
          <a:blip r:embed="rId3"/>
          <a:stretch>
            <a:fillRect/>
          </a:stretch>
        </p:blipFill>
        <p:spPr>
          <a:xfrm>
            <a:off x="4450920" y="4465826"/>
            <a:ext cx="292101" cy="279401"/>
          </a:xfrm>
          <a:prstGeom prst="rect">
            <a:avLst/>
          </a:prstGeom>
          <a:ln w="12700">
            <a:miter lim="400000"/>
          </a:ln>
        </p:spPr>
      </p:pic>
      <p:pic>
        <p:nvPicPr>
          <p:cNvPr id="10" name="Screen Shot 2019-02-15 at 12.22.39 PM.png" descr="Screen Shot 2019-02-15 at 12.22.39 PM.png">
            <a:extLst>
              <a:ext uri="{FF2B5EF4-FFF2-40B4-BE49-F238E27FC236}">
                <a16:creationId xmlns:a16="http://schemas.microsoft.com/office/drawing/2014/main" id="{112D984D-DF02-4BE5-9CF0-40515A10FCC9}"/>
              </a:ext>
            </a:extLst>
          </p:cNvPr>
          <p:cNvPicPr>
            <a:picLocks noChangeAspect="1"/>
          </p:cNvPicPr>
          <p:nvPr/>
        </p:nvPicPr>
        <p:blipFill>
          <a:blip r:embed="rId3"/>
          <a:stretch>
            <a:fillRect/>
          </a:stretch>
        </p:blipFill>
        <p:spPr>
          <a:xfrm>
            <a:off x="4450920" y="4877421"/>
            <a:ext cx="292101" cy="279401"/>
          </a:xfrm>
          <a:prstGeom prst="rect">
            <a:avLst/>
          </a:prstGeom>
          <a:ln w="12700">
            <a:miter lim="400000"/>
          </a:ln>
        </p:spPr>
      </p:pic>
      <p:pic>
        <p:nvPicPr>
          <p:cNvPr id="11" name="Screen Shot 2019-02-15 at 12.22.39 PM.png" descr="Screen Shot 2019-02-15 at 12.22.39 PM.png">
            <a:extLst>
              <a:ext uri="{FF2B5EF4-FFF2-40B4-BE49-F238E27FC236}">
                <a16:creationId xmlns:a16="http://schemas.microsoft.com/office/drawing/2014/main" id="{64A0CEF3-0583-4D4D-B5C3-D7AAB62FE749}"/>
              </a:ext>
            </a:extLst>
          </p:cNvPr>
          <p:cNvPicPr>
            <a:picLocks noChangeAspect="1"/>
          </p:cNvPicPr>
          <p:nvPr/>
        </p:nvPicPr>
        <p:blipFill>
          <a:blip r:embed="rId3"/>
          <a:stretch>
            <a:fillRect/>
          </a:stretch>
        </p:blipFill>
        <p:spPr>
          <a:xfrm>
            <a:off x="4450920" y="5289016"/>
            <a:ext cx="292101" cy="279401"/>
          </a:xfrm>
          <a:prstGeom prst="rect">
            <a:avLst/>
          </a:prstGeom>
          <a:ln w="12700">
            <a:miter lim="400000"/>
          </a:ln>
        </p:spPr>
      </p:pic>
      <p:pic>
        <p:nvPicPr>
          <p:cNvPr id="12" name="Screen Shot 2019-02-15 at 12.22.39 PM.png" descr="Screen Shot 2019-02-15 at 12.22.39 PM.png">
            <a:extLst>
              <a:ext uri="{FF2B5EF4-FFF2-40B4-BE49-F238E27FC236}">
                <a16:creationId xmlns:a16="http://schemas.microsoft.com/office/drawing/2014/main" id="{16260B40-11AB-4087-9D41-E2221F6D82FE}"/>
              </a:ext>
            </a:extLst>
          </p:cNvPr>
          <p:cNvPicPr>
            <a:picLocks noChangeAspect="1"/>
          </p:cNvPicPr>
          <p:nvPr/>
        </p:nvPicPr>
        <p:blipFill>
          <a:blip r:embed="rId3"/>
          <a:stretch>
            <a:fillRect/>
          </a:stretch>
        </p:blipFill>
        <p:spPr>
          <a:xfrm>
            <a:off x="4857320" y="4054231"/>
            <a:ext cx="292101" cy="279401"/>
          </a:xfrm>
          <a:prstGeom prst="rect">
            <a:avLst/>
          </a:prstGeom>
          <a:ln w="12700">
            <a:miter lim="400000"/>
          </a:ln>
        </p:spPr>
      </p:pic>
      <p:pic>
        <p:nvPicPr>
          <p:cNvPr id="13" name="Screen Shot 2019-02-15 at 12.22.39 PM.png" descr="Screen Shot 2019-02-15 at 12.22.39 PM.png">
            <a:extLst>
              <a:ext uri="{FF2B5EF4-FFF2-40B4-BE49-F238E27FC236}">
                <a16:creationId xmlns:a16="http://schemas.microsoft.com/office/drawing/2014/main" id="{3A2ECB4E-7327-4B4D-BFD2-1428C0EEA3E7}"/>
              </a:ext>
            </a:extLst>
          </p:cNvPr>
          <p:cNvPicPr>
            <a:picLocks noChangeAspect="1"/>
          </p:cNvPicPr>
          <p:nvPr/>
        </p:nvPicPr>
        <p:blipFill>
          <a:blip r:embed="rId3"/>
          <a:stretch>
            <a:fillRect/>
          </a:stretch>
        </p:blipFill>
        <p:spPr>
          <a:xfrm>
            <a:off x="4857320" y="4465826"/>
            <a:ext cx="292101" cy="279401"/>
          </a:xfrm>
          <a:prstGeom prst="rect">
            <a:avLst/>
          </a:prstGeom>
          <a:ln w="12700">
            <a:miter lim="400000"/>
          </a:ln>
        </p:spPr>
      </p:pic>
      <p:pic>
        <p:nvPicPr>
          <p:cNvPr id="14" name="Screen Shot 2019-02-15 at 12.22.39 PM.png" descr="Screen Shot 2019-02-15 at 12.22.39 PM.png">
            <a:extLst>
              <a:ext uri="{FF2B5EF4-FFF2-40B4-BE49-F238E27FC236}">
                <a16:creationId xmlns:a16="http://schemas.microsoft.com/office/drawing/2014/main" id="{FF23C78D-5D7F-49EC-B21F-8D6373FA0525}"/>
              </a:ext>
            </a:extLst>
          </p:cNvPr>
          <p:cNvPicPr>
            <a:picLocks noChangeAspect="1"/>
          </p:cNvPicPr>
          <p:nvPr/>
        </p:nvPicPr>
        <p:blipFill>
          <a:blip r:embed="rId3"/>
          <a:stretch>
            <a:fillRect/>
          </a:stretch>
        </p:blipFill>
        <p:spPr>
          <a:xfrm>
            <a:off x="4857320" y="4877421"/>
            <a:ext cx="292101" cy="279401"/>
          </a:xfrm>
          <a:prstGeom prst="rect">
            <a:avLst/>
          </a:prstGeom>
          <a:ln w="12700">
            <a:miter lim="400000"/>
          </a:ln>
        </p:spPr>
      </p:pic>
      <p:pic>
        <p:nvPicPr>
          <p:cNvPr id="15" name="Screen Shot 2019-02-15 at 12.22.39 PM.png" descr="Screen Shot 2019-02-15 at 12.22.39 PM.png">
            <a:extLst>
              <a:ext uri="{FF2B5EF4-FFF2-40B4-BE49-F238E27FC236}">
                <a16:creationId xmlns:a16="http://schemas.microsoft.com/office/drawing/2014/main" id="{1D85CB52-411A-40A5-977B-B9B1E867D616}"/>
              </a:ext>
            </a:extLst>
          </p:cNvPr>
          <p:cNvPicPr>
            <a:picLocks noChangeAspect="1"/>
          </p:cNvPicPr>
          <p:nvPr/>
        </p:nvPicPr>
        <p:blipFill>
          <a:blip r:embed="rId3"/>
          <a:stretch>
            <a:fillRect/>
          </a:stretch>
        </p:blipFill>
        <p:spPr>
          <a:xfrm>
            <a:off x="4857320" y="5289016"/>
            <a:ext cx="292101" cy="279401"/>
          </a:xfrm>
          <a:prstGeom prst="rect">
            <a:avLst/>
          </a:prstGeom>
          <a:ln w="12700">
            <a:miter lim="400000"/>
          </a:ln>
        </p:spPr>
      </p:pic>
      <p:pic>
        <p:nvPicPr>
          <p:cNvPr id="16" name="Screen Shot 2019-02-15 at 12.22.39 PM.png" descr="Screen Shot 2019-02-15 at 12.22.39 PM.png">
            <a:extLst>
              <a:ext uri="{FF2B5EF4-FFF2-40B4-BE49-F238E27FC236}">
                <a16:creationId xmlns:a16="http://schemas.microsoft.com/office/drawing/2014/main" id="{3BBBFDDD-1E03-498B-A782-A927AC6B4BB7}"/>
              </a:ext>
            </a:extLst>
          </p:cNvPr>
          <p:cNvPicPr>
            <a:picLocks noChangeAspect="1"/>
          </p:cNvPicPr>
          <p:nvPr/>
        </p:nvPicPr>
        <p:blipFill>
          <a:blip r:embed="rId3"/>
          <a:stretch>
            <a:fillRect/>
          </a:stretch>
        </p:blipFill>
        <p:spPr>
          <a:xfrm>
            <a:off x="5276420" y="4054231"/>
            <a:ext cx="292101" cy="279401"/>
          </a:xfrm>
          <a:prstGeom prst="rect">
            <a:avLst/>
          </a:prstGeom>
          <a:ln w="12700">
            <a:miter lim="400000"/>
          </a:ln>
        </p:spPr>
      </p:pic>
      <p:pic>
        <p:nvPicPr>
          <p:cNvPr id="17" name="Screen Shot 2019-02-15 at 12.22.39 PM.png" descr="Screen Shot 2019-02-15 at 12.22.39 PM.png">
            <a:extLst>
              <a:ext uri="{FF2B5EF4-FFF2-40B4-BE49-F238E27FC236}">
                <a16:creationId xmlns:a16="http://schemas.microsoft.com/office/drawing/2014/main" id="{492A087F-2A48-4A24-9466-66791834FD0E}"/>
              </a:ext>
            </a:extLst>
          </p:cNvPr>
          <p:cNvPicPr>
            <a:picLocks noChangeAspect="1"/>
          </p:cNvPicPr>
          <p:nvPr/>
        </p:nvPicPr>
        <p:blipFill>
          <a:blip r:embed="rId3"/>
          <a:stretch>
            <a:fillRect/>
          </a:stretch>
        </p:blipFill>
        <p:spPr>
          <a:xfrm>
            <a:off x="5276420" y="4465826"/>
            <a:ext cx="292101" cy="279401"/>
          </a:xfrm>
          <a:prstGeom prst="rect">
            <a:avLst/>
          </a:prstGeom>
          <a:ln w="12700">
            <a:miter lim="400000"/>
          </a:ln>
        </p:spPr>
      </p:pic>
      <p:pic>
        <p:nvPicPr>
          <p:cNvPr id="18" name="Screen Shot 2019-02-15 at 12.22.39 PM.png" descr="Screen Shot 2019-02-15 at 12.22.39 PM.png">
            <a:extLst>
              <a:ext uri="{FF2B5EF4-FFF2-40B4-BE49-F238E27FC236}">
                <a16:creationId xmlns:a16="http://schemas.microsoft.com/office/drawing/2014/main" id="{BB49E5B5-57FF-4F84-A4F2-B076998DA791}"/>
              </a:ext>
            </a:extLst>
          </p:cNvPr>
          <p:cNvPicPr>
            <a:picLocks noChangeAspect="1"/>
          </p:cNvPicPr>
          <p:nvPr/>
        </p:nvPicPr>
        <p:blipFill>
          <a:blip r:embed="rId3"/>
          <a:stretch>
            <a:fillRect/>
          </a:stretch>
        </p:blipFill>
        <p:spPr>
          <a:xfrm>
            <a:off x="5276420" y="4877421"/>
            <a:ext cx="292101" cy="279401"/>
          </a:xfrm>
          <a:prstGeom prst="rect">
            <a:avLst/>
          </a:prstGeom>
          <a:ln w="12700">
            <a:miter lim="400000"/>
          </a:ln>
        </p:spPr>
      </p:pic>
      <p:pic>
        <p:nvPicPr>
          <p:cNvPr id="19" name="Screen Shot 2019-02-15 at 12.22.39 PM.png" descr="Screen Shot 2019-02-15 at 12.22.39 PM.png">
            <a:extLst>
              <a:ext uri="{FF2B5EF4-FFF2-40B4-BE49-F238E27FC236}">
                <a16:creationId xmlns:a16="http://schemas.microsoft.com/office/drawing/2014/main" id="{A65D1C8F-23E1-4149-A151-D765152D6B0D}"/>
              </a:ext>
            </a:extLst>
          </p:cNvPr>
          <p:cNvPicPr>
            <a:picLocks noChangeAspect="1"/>
          </p:cNvPicPr>
          <p:nvPr/>
        </p:nvPicPr>
        <p:blipFill>
          <a:blip r:embed="rId3"/>
          <a:stretch>
            <a:fillRect/>
          </a:stretch>
        </p:blipFill>
        <p:spPr>
          <a:xfrm>
            <a:off x="5276420" y="5289016"/>
            <a:ext cx="292101" cy="279401"/>
          </a:xfrm>
          <a:prstGeom prst="rect">
            <a:avLst/>
          </a:prstGeom>
          <a:ln w="12700">
            <a:miter lim="400000"/>
          </a:ln>
        </p:spPr>
      </p:pic>
      <p:pic>
        <p:nvPicPr>
          <p:cNvPr id="20" name="Screen Shot 2019-02-15 at 12.22.39 PM.png" descr="Screen Shot 2019-02-15 at 12.22.39 PM.png">
            <a:extLst>
              <a:ext uri="{FF2B5EF4-FFF2-40B4-BE49-F238E27FC236}">
                <a16:creationId xmlns:a16="http://schemas.microsoft.com/office/drawing/2014/main" id="{270B52F4-DE26-4A44-A52A-8309D0D62887}"/>
              </a:ext>
            </a:extLst>
          </p:cNvPr>
          <p:cNvPicPr>
            <a:picLocks noChangeAspect="1"/>
          </p:cNvPicPr>
          <p:nvPr/>
        </p:nvPicPr>
        <p:blipFill>
          <a:blip r:embed="rId3"/>
          <a:stretch>
            <a:fillRect/>
          </a:stretch>
        </p:blipFill>
        <p:spPr>
          <a:xfrm>
            <a:off x="5695520" y="4054231"/>
            <a:ext cx="292101" cy="279401"/>
          </a:xfrm>
          <a:prstGeom prst="rect">
            <a:avLst/>
          </a:prstGeom>
          <a:ln w="12700">
            <a:miter lim="400000"/>
          </a:ln>
        </p:spPr>
      </p:pic>
      <p:pic>
        <p:nvPicPr>
          <p:cNvPr id="21" name="Screen Shot 2019-02-15 at 12.22.39 PM.png" descr="Screen Shot 2019-02-15 at 12.22.39 PM.png">
            <a:extLst>
              <a:ext uri="{FF2B5EF4-FFF2-40B4-BE49-F238E27FC236}">
                <a16:creationId xmlns:a16="http://schemas.microsoft.com/office/drawing/2014/main" id="{0B68F569-FE8A-47C2-BAB3-D1086F317EAF}"/>
              </a:ext>
            </a:extLst>
          </p:cNvPr>
          <p:cNvPicPr>
            <a:picLocks noChangeAspect="1"/>
          </p:cNvPicPr>
          <p:nvPr/>
        </p:nvPicPr>
        <p:blipFill>
          <a:blip r:embed="rId3"/>
          <a:stretch>
            <a:fillRect/>
          </a:stretch>
        </p:blipFill>
        <p:spPr>
          <a:xfrm>
            <a:off x="5695520" y="4465826"/>
            <a:ext cx="292101" cy="279401"/>
          </a:xfrm>
          <a:prstGeom prst="rect">
            <a:avLst/>
          </a:prstGeom>
          <a:ln w="12700">
            <a:miter lim="400000"/>
          </a:ln>
        </p:spPr>
      </p:pic>
      <p:pic>
        <p:nvPicPr>
          <p:cNvPr id="22" name="Screen Shot 2019-02-15 at 12.22.39 PM.png" descr="Screen Shot 2019-02-15 at 12.22.39 PM.png">
            <a:extLst>
              <a:ext uri="{FF2B5EF4-FFF2-40B4-BE49-F238E27FC236}">
                <a16:creationId xmlns:a16="http://schemas.microsoft.com/office/drawing/2014/main" id="{301A994F-AFB1-4608-B138-95084BB4DDF5}"/>
              </a:ext>
            </a:extLst>
          </p:cNvPr>
          <p:cNvPicPr>
            <a:picLocks noChangeAspect="1"/>
          </p:cNvPicPr>
          <p:nvPr/>
        </p:nvPicPr>
        <p:blipFill>
          <a:blip r:embed="rId3"/>
          <a:stretch>
            <a:fillRect/>
          </a:stretch>
        </p:blipFill>
        <p:spPr>
          <a:xfrm>
            <a:off x="5695520" y="4877421"/>
            <a:ext cx="292101" cy="279401"/>
          </a:xfrm>
          <a:prstGeom prst="rect">
            <a:avLst/>
          </a:prstGeom>
          <a:ln w="12700">
            <a:miter lim="400000"/>
          </a:ln>
        </p:spPr>
      </p:pic>
      <p:pic>
        <p:nvPicPr>
          <p:cNvPr id="23" name="Screen Shot 2019-02-15 at 12.22.39 PM.png" descr="Screen Shot 2019-02-15 at 12.22.39 PM.png">
            <a:extLst>
              <a:ext uri="{FF2B5EF4-FFF2-40B4-BE49-F238E27FC236}">
                <a16:creationId xmlns:a16="http://schemas.microsoft.com/office/drawing/2014/main" id="{4D3C4A0A-1237-4EBD-96D3-C395A3961108}"/>
              </a:ext>
            </a:extLst>
          </p:cNvPr>
          <p:cNvPicPr>
            <a:picLocks noChangeAspect="1"/>
          </p:cNvPicPr>
          <p:nvPr/>
        </p:nvPicPr>
        <p:blipFill>
          <a:blip r:embed="rId3"/>
          <a:stretch>
            <a:fillRect/>
          </a:stretch>
        </p:blipFill>
        <p:spPr>
          <a:xfrm>
            <a:off x="5695520" y="5289016"/>
            <a:ext cx="292101" cy="279401"/>
          </a:xfrm>
          <a:prstGeom prst="rect">
            <a:avLst/>
          </a:prstGeom>
          <a:ln w="12700">
            <a:miter lim="400000"/>
          </a:ln>
        </p:spPr>
      </p:pic>
      <p:pic>
        <p:nvPicPr>
          <p:cNvPr id="24" name="Screen Shot 2019-02-15 at 12.22.39 PM.png" descr="Screen Shot 2019-02-15 at 12.22.39 PM.png">
            <a:extLst>
              <a:ext uri="{FF2B5EF4-FFF2-40B4-BE49-F238E27FC236}">
                <a16:creationId xmlns:a16="http://schemas.microsoft.com/office/drawing/2014/main" id="{C97A79DE-699D-4743-8477-51B194FD837A}"/>
              </a:ext>
            </a:extLst>
          </p:cNvPr>
          <p:cNvPicPr>
            <a:picLocks noChangeAspect="1"/>
          </p:cNvPicPr>
          <p:nvPr/>
        </p:nvPicPr>
        <p:blipFill>
          <a:blip r:embed="rId3"/>
          <a:stretch>
            <a:fillRect/>
          </a:stretch>
        </p:blipFill>
        <p:spPr>
          <a:xfrm>
            <a:off x="6101920" y="4054231"/>
            <a:ext cx="292101" cy="279401"/>
          </a:xfrm>
          <a:prstGeom prst="rect">
            <a:avLst/>
          </a:prstGeom>
          <a:ln w="12700">
            <a:miter lim="400000"/>
          </a:ln>
        </p:spPr>
      </p:pic>
      <p:pic>
        <p:nvPicPr>
          <p:cNvPr id="25" name="Screen Shot 2019-02-15 at 12.22.39 PM.png" descr="Screen Shot 2019-02-15 at 12.22.39 PM.png">
            <a:extLst>
              <a:ext uri="{FF2B5EF4-FFF2-40B4-BE49-F238E27FC236}">
                <a16:creationId xmlns:a16="http://schemas.microsoft.com/office/drawing/2014/main" id="{5D4FA8D5-0C16-465F-958F-9FAED463815D}"/>
              </a:ext>
            </a:extLst>
          </p:cNvPr>
          <p:cNvPicPr>
            <a:picLocks noChangeAspect="1"/>
          </p:cNvPicPr>
          <p:nvPr/>
        </p:nvPicPr>
        <p:blipFill>
          <a:blip r:embed="rId3"/>
          <a:stretch>
            <a:fillRect/>
          </a:stretch>
        </p:blipFill>
        <p:spPr>
          <a:xfrm>
            <a:off x="6101920" y="4465826"/>
            <a:ext cx="292101" cy="279401"/>
          </a:xfrm>
          <a:prstGeom prst="rect">
            <a:avLst/>
          </a:prstGeom>
          <a:ln w="12700">
            <a:miter lim="400000"/>
          </a:ln>
        </p:spPr>
      </p:pic>
      <p:pic>
        <p:nvPicPr>
          <p:cNvPr id="26" name="Screen Shot 2019-02-15 at 12.22.39 PM.png" descr="Screen Shot 2019-02-15 at 12.22.39 PM.png">
            <a:extLst>
              <a:ext uri="{FF2B5EF4-FFF2-40B4-BE49-F238E27FC236}">
                <a16:creationId xmlns:a16="http://schemas.microsoft.com/office/drawing/2014/main" id="{0DD4D57A-5C33-4F2C-8DDB-74E515304C18}"/>
              </a:ext>
            </a:extLst>
          </p:cNvPr>
          <p:cNvPicPr>
            <a:picLocks noChangeAspect="1"/>
          </p:cNvPicPr>
          <p:nvPr/>
        </p:nvPicPr>
        <p:blipFill>
          <a:blip r:embed="rId3"/>
          <a:stretch>
            <a:fillRect/>
          </a:stretch>
        </p:blipFill>
        <p:spPr>
          <a:xfrm>
            <a:off x="6101920" y="4877421"/>
            <a:ext cx="292101" cy="279401"/>
          </a:xfrm>
          <a:prstGeom prst="rect">
            <a:avLst/>
          </a:prstGeom>
          <a:ln w="12700">
            <a:miter lim="400000"/>
          </a:ln>
        </p:spPr>
      </p:pic>
      <p:pic>
        <p:nvPicPr>
          <p:cNvPr id="27" name="Screen Shot 2019-02-15 at 12.22.39 PM.png" descr="Screen Shot 2019-02-15 at 12.22.39 PM.png">
            <a:extLst>
              <a:ext uri="{FF2B5EF4-FFF2-40B4-BE49-F238E27FC236}">
                <a16:creationId xmlns:a16="http://schemas.microsoft.com/office/drawing/2014/main" id="{52383E7F-D225-4F8F-B0F9-413B41FF783E}"/>
              </a:ext>
            </a:extLst>
          </p:cNvPr>
          <p:cNvPicPr>
            <a:picLocks noChangeAspect="1"/>
          </p:cNvPicPr>
          <p:nvPr/>
        </p:nvPicPr>
        <p:blipFill>
          <a:blip r:embed="rId3"/>
          <a:stretch>
            <a:fillRect/>
          </a:stretch>
        </p:blipFill>
        <p:spPr>
          <a:xfrm>
            <a:off x="6101920" y="5289016"/>
            <a:ext cx="292101" cy="279401"/>
          </a:xfrm>
          <a:prstGeom prst="rect">
            <a:avLst/>
          </a:prstGeom>
          <a:ln w="12700">
            <a:miter lim="400000"/>
          </a:ln>
        </p:spPr>
      </p:pic>
      <p:pic>
        <p:nvPicPr>
          <p:cNvPr id="28" name="Screen Shot 2019-02-15 at 12.22.39 PM.png" descr="Screen Shot 2019-02-15 at 12.22.39 PM.png">
            <a:extLst>
              <a:ext uri="{FF2B5EF4-FFF2-40B4-BE49-F238E27FC236}">
                <a16:creationId xmlns:a16="http://schemas.microsoft.com/office/drawing/2014/main" id="{C251E89D-2CCB-48D1-82A4-11B0E6E7B59B}"/>
              </a:ext>
            </a:extLst>
          </p:cNvPr>
          <p:cNvPicPr>
            <a:picLocks noChangeAspect="1"/>
          </p:cNvPicPr>
          <p:nvPr/>
        </p:nvPicPr>
        <p:blipFill>
          <a:blip r:embed="rId3"/>
          <a:stretch>
            <a:fillRect/>
          </a:stretch>
        </p:blipFill>
        <p:spPr>
          <a:xfrm>
            <a:off x="6508320" y="4054231"/>
            <a:ext cx="292101" cy="279401"/>
          </a:xfrm>
          <a:prstGeom prst="rect">
            <a:avLst/>
          </a:prstGeom>
          <a:ln w="12700">
            <a:miter lim="400000"/>
          </a:ln>
        </p:spPr>
      </p:pic>
      <p:pic>
        <p:nvPicPr>
          <p:cNvPr id="29" name="Screen Shot 2019-02-15 at 12.22.39 PM.png" descr="Screen Shot 2019-02-15 at 12.22.39 PM.png">
            <a:extLst>
              <a:ext uri="{FF2B5EF4-FFF2-40B4-BE49-F238E27FC236}">
                <a16:creationId xmlns:a16="http://schemas.microsoft.com/office/drawing/2014/main" id="{7780DA23-CC36-4B94-9506-9808C59B0D49}"/>
              </a:ext>
            </a:extLst>
          </p:cNvPr>
          <p:cNvPicPr>
            <a:picLocks noChangeAspect="1"/>
          </p:cNvPicPr>
          <p:nvPr/>
        </p:nvPicPr>
        <p:blipFill>
          <a:blip r:embed="rId3"/>
          <a:stretch>
            <a:fillRect/>
          </a:stretch>
        </p:blipFill>
        <p:spPr>
          <a:xfrm>
            <a:off x="6508320" y="4465826"/>
            <a:ext cx="292101" cy="279401"/>
          </a:xfrm>
          <a:prstGeom prst="rect">
            <a:avLst/>
          </a:prstGeom>
          <a:ln w="12700">
            <a:miter lim="400000"/>
          </a:ln>
        </p:spPr>
      </p:pic>
      <p:pic>
        <p:nvPicPr>
          <p:cNvPr id="30" name="Screen Shot 2019-02-15 at 12.22.39 PM.png" descr="Screen Shot 2019-02-15 at 12.22.39 PM.png">
            <a:extLst>
              <a:ext uri="{FF2B5EF4-FFF2-40B4-BE49-F238E27FC236}">
                <a16:creationId xmlns:a16="http://schemas.microsoft.com/office/drawing/2014/main" id="{DEED1083-B879-4538-B1B4-D46B393FB401}"/>
              </a:ext>
            </a:extLst>
          </p:cNvPr>
          <p:cNvPicPr>
            <a:picLocks noChangeAspect="1"/>
          </p:cNvPicPr>
          <p:nvPr/>
        </p:nvPicPr>
        <p:blipFill>
          <a:blip r:embed="rId3"/>
          <a:stretch>
            <a:fillRect/>
          </a:stretch>
        </p:blipFill>
        <p:spPr>
          <a:xfrm>
            <a:off x="6508320" y="4877421"/>
            <a:ext cx="292101" cy="279401"/>
          </a:xfrm>
          <a:prstGeom prst="rect">
            <a:avLst/>
          </a:prstGeom>
          <a:ln w="12700">
            <a:miter lim="400000"/>
          </a:ln>
        </p:spPr>
      </p:pic>
      <p:pic>
        <p:nvPicPr>
          <p:cNvPr id="31" name="Screen Shot 2019-02-15 at 12.22.39 PM.png" descr="Screen Shot 2019-02-15 at 12.22.39 PM.png">
            <a:extLst>
              <a:ext uri="{FF2B5EF4-FFF2-40B4-BE49-F238E27FC236}">
                <a16:creationId xmlns:a16="http://schemas.microsoft.com/office/drawing/2014/main" id="{EC677DE6-806D-4A0A-BA82-6EBDCE6E8A65}"/>
              </a:ext>
            </a:extLst>
          </p:cNvPr>
          <p:cNvPicPr>
            <a:picLocks noChangeAspect="1"/>
          </p:cNvPicPr>
          <p:nvPr/>
        </p:nvPicPr>
        <p:blipFill>
          <a:blip r:embed="rId3"/>
          <a:stretch>
            <a:fillRect/>
          </a:stretch>
        </p:blipFill>
        <p:spPr>
          <a:xfrm>
            <a:off x="6508320" y="5289016"/>
            <a:ext cx="292101" cy="279401"/>
          </a:xfrm>
          <a:prstGeom prst="rect">
            <a:avLst/>
          </a:prstGeom>
          <a:ln w="12700">
            <a:miter lim="400000"/>
          </a:ln>
        </p:spPr>
      </p:pic>
      <p:pic>
        <p:nvPicPr>
          <p:cNvPr id="32" name="Screen Shot 2019-02-15 at 12.22.39 PM.png" descr="Screen Shot 2019-02-15 at 12.22.39 PM.png">
            <a:extLst>
              <a:ext uri="{FF2B5EF4-FFF2-40B4-BE49-F238E27FC236}">
                <a16:creationId xmlns:a16="http://schemas.microsoft.com/office/drawing/2014/main" id="{5E904680-2676-4FB7-97C1-FB75626CAB69}"/>
              </a:ext>
            </a:extLst>
          </p:cNvPr>
          <p:cNvPicPr>
            <a:picLocks noChangeAspect="1"/>
          </p:cNvPicPr>
          <p:nvPr/>
        </p:nvPicPr>
        <p:blipFill>
          <a:blip r:embed="rId3"/>
          <a:stretch>
            <a:fillRect/>
          </a:stretch>
        </p:blipFill>
        <p:spPr>
          <a:xfrm>
            <a:off x="6914720" y="4054231"/>
            <a:ext cx="292101" cy="279401"/>
          </a:xfrm>
          <a:prstGeom prst="rect">
            <a:avLst/>
          </a:prstGeom>
          <a:ln w="12700">
            <a:miter lim="400000"/>
          </a:ln>
        </p:spPr>
      </p:pic>
      <p:pic>
        <p:nvPicPr>
          <p:cNvPr id="33" name="Screen Shot 2019-02-15 at 12.22.39 PM.png" descr="Screen Shot 2019-02-15 at 12.22.39 PM.png">
            <a:extLst>
              <a:ext uri="{FF2B5EF4-FFF2-40B4-BE49-F238E27FC236}">
                <a16:creationId xmlns:a16="http://schemas.microsoft.com/office/drawing/2014/main" id="{A34BBF3B-7FFC-4BB1-A374-B616BD95CDBC}"/>
              </a:ext>
            </a:extLst>
          </p:cNvPr>
          <p:cNvPicPr>
            <a:picLocks noChangeAspect="1"/>
          </p:cNvPicPr>
          <p:nvPr/>
        </p:nvPicPr>
        <p:blipFill>
          <a:blip r:embed="rId3"/>
          <a:stretch>
            <a:fillRect/>
          </a:stretch>
        </p:blipFill>
        <p:spPr>
          <a:xfrm>
            <a:off x="6914720" y="4465826"/>
            <a:ext cx="292101" cy="279401"/>
          </a:xfrm>
          <a:prstGeom prst="rect">
            <a:avLst/>
          </a:prstGeom>
          <a:ln w="12700">
            <a:miter lim="400000"/>
          </a:ln>
        </p:spPr>
      </p:pic>
      <p:pic>
        <p:nvPicPr>
          <p:cNvPr id="34" name="Screen Shot 2019-02-15 at 12.22.39 PM.png" descr="Screen Shot 2019-02-15 at 12.22.39 PM.png">
            <a:extLst>
              <a:ext uri="{FF2B5EF4-FFF2-40B4-BE49-F238E27FC236}">
                <a16:creationId xmlns:a16="http://schemas.microsoft.com/office/drawing/2014/main" id="{72987486-34C8-4E72-903C-2824C04A8098}"/>
              </a:ext>
            </a:extLst>
          </p:cNvPr>
          <p:cNvPicPr>
            <a:picLocks noChangeAspect="1"/>
          </p:cNvPicPr>
          <p:nvPr/>
        </p:nvPicPr>
        <p:blipFill>
          <a:blip r:embed="rId3"/>
          <a:stretch>
            <a:fillRect/>
          </a:stretch>
        </p:blipFill>
        <p:spPr>
          <a:xfrm>
            <a:off x="6914720" y="4877421"/>
            <a:ext cx="292101" cy="279401"/>
          </a:xfrm>
          <a:prstGeom prst="rect">
            <a:avLst/>
          </a:prstGeom>
          <a:ln w="12700">
            <a:miter lim="400000"/>
          </a:ln>
        </p:spPr>
      </p:pic>
      <p:pic>
        <p:nvPicPr>
          <p:cNvPr id="35" name="Screen Shot 2019-02-15 at 12.22.39 PM.png" descr="Screen Shot 2019-02-15 at 12.22.39 PM.png">
            <a:extLst>
              <a:ext uri="{FF2B5EF4-FFF2-40B4-BE49-F238E27FC236}">
                <a16:creationId xmlns:a16="http://schemas.microsoft.com/office/drawing/2014/main" id="{CBA77DA4-A1D9-4008-A39A-BC0AA9E1F277}"/>
              </a:ext>
            </a:extLst>
          </p:cNvPr>
          <p:cNvPicPr>
            <a:picLocks noChangeAspect="1"/>
          </p:cNvPicPr>
          <p:nvPr/>
        </p:nvPicPr>
        <p:blipFill>
          <a:blip r:embed="rId3"/>
          <a:stretch>
            <a:fillRect/>
          </a:stretch>
        </p:blipFill>
        <p:spPr>
          <a:xfrm>
            <a:off x="6914720" y="5289016"/>
            <a:ext cx="292101" cy="279401"/>
          </a:xfrm>
          <a:prstGeom prst="rect">
            <a:avLst/>
          </a:prstGeom>
          <a:ln w="12700">
            <a:miter lim="400000"/>
          </a:ln>
        </p:spPr>
      </p:pic>
      <p:pic>
        <p:nvPicPr>
          <p:cNvPr id="36" name="Screen Shot 2019-02-15 at 12.22.39 PM.png" descr="Screen Shot 2019-02-15 at 12.22.39 PM.png">
            <a:extLst>
              <a:ext uri="{FF2B5EF4-FFF2-40B4-BE49-F238E27FC236}">
                <a16:creationId xmlns:a16="http://schemas.microsoft.com/office/drawing/2014/main" id="{0175D4C5-B758-46EC-B1BC-73A8C68F19AE}"/>
              </a:ext>
            </a:extLst>
          </p:cNvPr>
          <p:cNvPicPr>
            <a:picLocks noChangeAspect="1"/>
          </p:cNvPicPr>
          <p:nvPr/>
        </p:nvPicPr>
        <p:blipFill>
          <a:blip r:embed="rId3"/>
          <a:stretch>
            <a:fillRect/>
          </a:stretch>
        </p:blipFill>
        <p:spPr>
          <a:xfrm>
            <a:off x="7346520" y="4054231"/>
            <a:ext cx="292101" cy="279401"/>
          </a:xfrm>
          <a:prstGeom prst="rect">
            <a:avLst/>
          </a:prstGeom>
          <a:ln w="12700">
            <a:miter lim="400000"/>
          </a:ln>
        </p:spPr>
      </p:pic>
      <p:pic>
        <p:nvPicPr>
          <p:cNvPr id="37" name="Screen Shot 2019-02-15 at 12.22.39 PM.png" descr="Screen Shot 2019-02-15 at 12.22.39 PM.png">
            <a:extLst>
              <a:ext uri="{FF2B5EF4-FFF2-40B4-BE49-F238E27FC236}">
                <a16:creationId xmlns:a16="http://schemas.microsoft.com/office/drawing/2014/main" id="{08560A2A-902A-40A7-959D-165464B6A0D9}"/>
              </a:ext>
            </a:extLst>
          </p:cNvPr>
          <p:cNvPicPr>
            <a:picLocks noChangeAspect="1"/>
          </p:cNvPicPr>
          <p:nvPr/>
        </p:nvPicPr>
        <p:blipFill>
          <a:blip r:embed="rId3"/>
          <a:stretch>
            <a:fillRect/>
          </a:stretch>
        </p:blipFill>
        <p:spPr>
          <a:xfrm>
            <a:off x="7346520" y="4465826"/>
            <a:ext cx="292101" cy="279401"/>
          </a:xfrm>
          <a:prstGeom prst="rect">
            <a:avLst/>
          </a:prstGeom>
          <a:ln w="12700">
            <a:miter lim="400000"/>
          </a:ln>
        </p:spPr>
      </p:pic>
      <p:pic>
        <p:nvPicPr>
          <p:cNvPr id="38" name="Screen Shot 2019-02-15 at 12.22.39 PM.png" descr="Screen Shot 2019-02-15 at 12.22.39 PM.png">
            <a:extLst>
              <a:ext uri="{FF2B5EF4-FFF2-40B4-BE49-F238E27FC236}">
                <a16:creationId xmlns:a16="http://schemas.microsoft.com/office/drawing/2014/main" id="{A37E45A8-3E74-4C52-A280-1C810FC6A4D7}"/>
              </a:ext>
            </a:extLst>
          </p:cNvPr>
          <p:cNvPicPr>
            <a:picLocks noChangeAspect="1"/>
          </p:cNvPicPr>
          <p:nvPr/>
        </p:nvPicPr>
        <p:blipFill>
          <a:blip r:embed="rId3"/>
          <a:stretch>
            <a:fillRect/>
          </a:stretch>
        </p:blipFill>
        <p:spPr>
          <a:xfrm>
            <a:off x="7346520" y="4877421"/>
            <a:ext cx="292101" cy="279401"/>
          </a:xfrm>
          <a:prstGeom prst="rect">
            <a:avLst/>
          </a:prstGeom>
          <a:ln w="12700">
            <a:miter lim="400000"/>
          </a:ln>
        </p:spPr>
      </p:pic>
      <p:pic>
        <p:nvPicPr>
          <p:cNvPr id="39" name="Screen Shot 2019-02-15 at 12.22.39 PM.png" descr="Screen Shot 2019-02-15 at 12.22.39 PM.png">
            <a:extLst>
              <a:ext uri="{FF2B5EF4-FFF2-40B4-BE49-F238E27FC236}">
                <a16:creationId xmlns:a16="http://schemas.microsoft.com/office/drawing/2014/main" id="{38417E87-6BEB-4D1D-AEB8-35AC3E03D58D}"/>
              </a:ext>
            </a:extLst>
          </p:cNvPr>
          <p:cNvPicPr>
            <a:picLocks noChangeAspect="1"/>
          </p:cNvPicPr>
          <p:nvPr/>
        </p:nvPicPr>
        <p:blipFill>
          <a:blip r:embed="rId3"/>
          <a:stretch>
            <a:fillRect/>
          </a:stretch>
        </p:blipFill>
        <p:spPr>
          <a:xfrm>
            <a:off x="7346520" y="5289016"/>
            <a:ext cx="292101" cy="279401"/>
          </a:xfrm>
          <a:prstGeom prst="rect">
            <a:avLst/>
          </a:prstGeom>
          <a:ln w="12700">
            <a:miter lim="400000"/>
          </a:ln>
        </p:spPr>
      </p:pic>
      <p:pic>
        <p:nvPicPr>
          <p:cNvPr id="40" name="Screen Shot 2019-02-15 at 12.22.39 PM.png" descr="Screen Shot 2019-02-15 at 12.22.39 PM.png">
            <a:extLst>
              <a:ext uri="{FF2B5EF4-FFF2-40B4-BE49-F238E27FC236}">
                <a16:creationId xmlns:a16="http://schemas.microsoft.com/office/drawing/2014/main" id="{CFA82680-AAF2-487A-974A-4EED158A632F}"/>
              </a:ext>
            </a:extLst>
          </p:cNvPr>
          <p:cNvPicPr>
            <a:picLocks noChangeAspect="1"/>
          </p:cNvPicPr>
          <p:nvPr/>
        </p:nvPicPr>
        <p:blipFill>
          <a:blip r:embed="rId3"/>
          <a:stretch>
            <a:fillRect/>
          </a:stretch>
        </p:blipFill>
        <p:spPr>
          <a:xfrm>
            <a:off x="7752920" y="4054231"/>
            <a:ext cx="292101" cy="279401"/>
          </a:xfrm>
          <a:prstGeom prst="rect">
            <a:avLst/>
          </a:prstGeom>
          <a:ln w="12700">
            <a:miter lim="400000"/>
          </a:ln>
        </p:spPr>
      </p:pic>
      <p:pic>
        <p:nvPicPr>
          <p:cNvPr id="41" name="Screen Shot 2019-02-15 at 12.22.39 PM.png" descr="Screen Shot 2019-02-15 at 12.22.39 PM.png">
            <a:extLst>
              <a:ext uri="{FF2B5EF4-FFF2-40B4-BE49-F238E27FC236}">
                <a16:creationId xmlns:a16="http://schemas.microsoft.com/office/drawing/2014/main" id="{EC9BC253-3536-4F24-B074-FCAF89789CCD}"/>
              </a:ext>
            </a:extLst>
          </p:cNvPr>
          <p:cNvPicPr>
            <a:picLocks noChangeAspect="1"/>
          </p:cNvPicPr>
          <p:nvPr/>
        </p:nvPicPr>
        <p:blipFill>
          <a:blip r:embed="rId3"/>
          <a:stretch>
            <a:fillRect/>
          </a:stretch>
        </p:blipFill>
        <p:spPr>
          <a:xfrm>
            <a:off x="7752920" y="4465826"/>
            <a:ext cx="292101" cy="279401"/>
          </a:xfrm>
          <a:prstGeom prst="rect">
            <a:avLst/>
          </a:prstGeom>
          <a:ln w="12700">
            <a:miter lim="400000"/>
          </a:ln>
        </p:spPr>
      </p:pic>
      <p:pic>
        <p:nvPicPr>
          <p:cNvPr id="42" name="Screen Shot 2019-02-15 at 12.22.39 PM.png" descr="Screen Shot 2019-02-15 at 12.22.39 PM.png">
            <a:extLst>
              <a:ext uri="{FF2B5EF4-FFF2-40B4-BE49-F238E27FC236}">
                <a16:creationId xmlns:a16="http://schemas.microsoft.com/office/drawing/2014/main" id="{D0EEB67B-B28D-41AC-84D2-9DEC24D009CC}"/>
              </a:ext>
            </a:extLst>
          </p:cNvPr>
          <p:cNvPicPr>
            <a:picLocks noChangeAspect="1"/>
          </p:cNvPicPr>
          <p:nvPr/>
        </p:nvPicPr>
        <p:blipFill>
          <a:blip r:embed="rId3"/>
          <a:stretch>
            <a:fillRect/>
          </a:stretch>
        </p:blipFill>
        <p:spPr>
          <a:xfrm>
            <a:off x="7752920" y="4877421"/>
            <a:ext cx="292101" cy="279401"/>
          </a:xfrm>
          <a:prstGeom prst="rect">
            <a:avLst/>
          </a:prstGeom>
          <a:ln w="12700">
            <a:miter lim="400000"/>
          </a:ln>
        </p:spPr>
      </p:pic>
      <p:pic>
        <p:nvPicPr>
          <p:cNvPr id="43" name="Screen Shot 2019-02-15 at 12.22.39 PM.png" descr="Screen Shot 2019-02-15 at 12.22.39 PM.png">
            <a:extLst>
              <a:ext uri="{FF2B5EF4-FFF2-40B4-BE49-F238E27FC236}">
                <a16:creationId xmlns:a16="http://schemas.microsoft.com/office/drawing/2014/main" id="{20AC3E3E-5C06-4945-B8D8-D258C9CD35A7}"/>
              </a:ext>
            </a:extLst>
          </p:cNvPr>
          <p:cNvPicPr>
            <a:picLocks noChangeAspect="1"/>
          </p:cNvPicPr>
          <p:nvPr/>
        </p:nvPicPr>
        <p:blipFill>
          <a:blip r:embed="rId3"/>
          <a:stretch>
            <a:fillRect/>
          </a:stretch>
        </p:blipFill>
        <p:spPr>
          <a:xfrm>
            <a:off x="7752920" y="5289016"/>
            <a:ext cx="292101" cy="279401"/>
          </a:xfrm>
          <a:prstGeom prst="rect">
            <a:avLst/>
          </a:prstGeom>
          <a:ln w="12700">
            <a:miter lim="400000"/>
          </a:ln>
        </p:spPr>
      </p:pic>
      <p:pic>
        <p:nvPicPr>
          <p:cNvPr id="44" name="Screen Shot 2019-02-15 at 12.22.39 PM.png" descr="Screen Shot 2019-02-15 at 12.22.39 PM.png">
            <a:extLst>
              <a:ext uri="{FF2B5EF4-FFF2-40B4-BE49-F238E27FC236}">
                <a16:creationId xmlns:a16="http://schemas.microsoft.com/office/drawing/2014/main" id="{259D7F9F-488C-485B-AE5B-9E059ED9B692}"/>
              </a:ext>
            </a:extLst>
          </p:cNvPr>
          <p:cNvPicPr>
            <a:picLocks noChangeAspect="1"/>
          </p:cNvPicPr>
          <p:nvPr/>
        </p:nvPicPr>
        <p:blipFill>
          <a:blip r:embed="rId3"/>
          <a:stretch>
            <a:fillRect/>
          </a:stretch>
        </p:blipFill>
        <p:spPr>
          <a:xfrm>
            <a:off x="8159320" y="4054231"/>
            <a:ext cx="292101" cy="279401"/>
          </a:xfrm>
          <a:prstGeom prst="rect">
            <a:avLst/>
          </a:prstGeom>
          <a:ln w="12700">
            <a:miter lim="400000"/>
          </a:ln>
        </p:spPr>
      </p:pic>
      <p:pic>
        <p:nvPicPr>
          <p:cNvPr id="45" name="Screen Shot 2019-02-15 at 12.22.39 PM.png" descr="Screen Shot 2019-02-15 at 12.22.39 PM.png">
            <a:extLst>
              <a:ext uri="{FF2B5EF4-FFF2-40B4-BE49-F238E27FC236}">
                <a16:creationId xmlns:a16="http://schemas.microsoft.com/office/drawing/2014/main" id="{89BB6126-5C57-422E-A7D7-D93E2787D165}"/>
              </a:ext>
            </a:extLst>
          </p:cNvPr>
          <p:cNvPicPr>
            <a:picLocks noChangeAspect="1"/>
          </p:cNvPicPr>
          <p:nvPr/>
        </p:nvPicPr>
        <p:blipFill>
          <a:blip r:embed="rId3"/>
          <a:stretch>
            <a:fillRect/>
          </a:stretch>
        </p:blipFill>
        <p:spPr>
          <a:xfrm>
            <a:off x="8159320" y="4465826"/>
            <a:ext cx="292101" cy="279401"/>
          </a:xfrm>
          <a:prstGeom prst="rect">
            <a:avLst/>
          </a:prstGeom>
          <a:ln w="12700">
            <a:miter lim="400000"/>
          </a:ln>
        </p:spPr>
      </p:pic>
      <p:pic>
        <p:nvPicPr>
          <p:cNvPr id="46" name="Screen Shot 2019-02-15 at 12.22.39 PM.png" descr="Screen Shot 2019-02-15 at 12.22.39 PM.png">
            <a:extLst>
              <a:ext uri="{FF2B5EF4-FFF2-40B4-BE49-F238E27FC236}">
                <a16:creationId xmlns:a16="http://schemas.microsoft.com/office/drawing/2014/main" id="{160F450E-B670-405A-9D91-728818136EE9}"/>
              </a:ext>
            </a:extLst>
          </p:cNvPr>
          <p:cNvPicPr>
            <a:picLocks noChangeAspect="1"/>
          </p:cNvPicPr>
          <p:nvPr/>
        </p:nvPicPr>
        <p:blipFill>
          <a:blip r:embed="rId3"/>
          <a:stretch>
            <a:fillRect/>
          </a:stretch>
        </p:blipFill>
        <p:spPr>
          <a:xfrm>
            <a:off x="8159320" y="4877421"/>
            <a:ext cx="292101" cy="279401"/>
          </a:xfrm>
          <a:prstGeom prst="rect">
            <a:avLst/>
          </a:prstGeom>
          <a:ln w="12700">
            <a:miter lim="400000"/>
          </a:ln>
        </p:spPr>
      </p:pic>
      <p:pic>
        <p:nvPicPr>
          <p:cNvPr id="47" name="Screen Shot 2019-02-15 at 12.22.39 PM.png" descr="Screen Shot 2019-02-15 at 12.22.39 PM.png">
            <a:extLst>
              <a:ext uri="{FF2B5EF4-FFF2-40B4-BE49-F238E27FC236}">
                <a16:creationId xmlns:a16="http://schemas.microsoft.com/office/drawing/2014/main" id="{7913EC03-8645-4530-B397-CE2290C499C9}"/>
              </a:ext>
            </a:extLst>
          </p:cNvPr>
          <p:cNvPicPr>
            <a:picLocks noChangeAspect="1"/>
          </p:cNvPicPr>
          <p:nvPr/>
        </p:nvPicPr>
        <p:blipFill>
          <a:blip r:embed="rId3"/>
          <a:stretch>
            <a:fillRect/>
          </a:stretch>
        </p:blipFill>
        <p:spPr>
          <a:xfrm>
            <a:off x="8159320" y="5289016"/>
            <a:ext cx="292101" cy="279401"/>
          </a:xfrm>
          <a:prstGeom prst="rect">
            <a:avLst/>
          </a:prstGeom>
          <a:ln w="12700">
            <a:miter lim="400000"/>
          </a:ln>
        </p:spPr>
      </p:pic>
      <p:pic>
        <p:nvPicPr>
          <p:cNvPr id="48" name="Image" descr="Image">
            <a:extLst>
              <a:ext uri="{FF2B5EF4-FFF2-40B4-BE49-F238E27FC236}">
                <a16:creationId xmlns:a16="http://schemas.microsoft.com/office/drawing/2014/main" id="{FA7DCD38-5604-4D2C-B2D9-2B0BA1FEC045}"/>
              </a:ext>
            </a:extLst>
          </p:cNvPr>
          <p:cNvPicPr>
            <a:picLocks noChangeAspect="1"/>
          </p:cNvPicPr>
          <p:nvPr/>
        </p:nvPicPr>
        <p:blipFill>
          <a:blip r:embed="rId4"/>
          <a:stretch>
            <a:fillRect/>
          </a:stretch>
        </p:blipFill>
        <p:spPr>
          <a:xfrm>
            <a:off x="1733120" y="3903273"/>
            <a:ext cx="1790701" cy="1790701"/>
          </a:xfrm>
          <a:prstGeom prst="rect">
            <a:avLst/>
          </a:prstGeom>
          <a:ln w="12700">
            <a:miter lim="400000"/>
          </a:ln>
        </p:spPr>
      </p:pic>
      <p:pic>
        <p:nvPicPr>
          <p:cNvPr id="49" name="Image" descr="Image">
            <a:extLst>
              <a:ext uri="{FF2B5EF4-FFF2-40B4-BE49-F238E27FC236}">
                <a16:creationId xmlns:a16="http://schemas.microsoft.com/office/drawing/2014/main" id="{5B6D9446-B6FE-4950-A2E2-606F62AD40E5}"/>
              </a:ext>
            </a:extLst>
          </p:cNvPr>
          <p:cNvPicPr>
            <a:picLocks noChangeAspect="1"/>
          </p:cNvPicPr>
          <p:nvPr/>
        </p:nvPicPr>
        <p:blipFill>
          <a:blip r:embed="rId4"/>
          <a:stretch>
            <a:fillRect/>
          </a:stretch>
        </p:blipFill>
        <p:spPr>
          <a:xfrm>
            <a:off x="8972120" y="4652573"/>
            <a:ext cx="292101" cy="292101"/>
          </a:xfrm>
          <a:prstGeom prst="rect">
            <a:avLst/>
          </a:prstGeom>
          <a:ln w="12700">
            <a:miter lim="400000"/>
          </a:ln>
        </p:spPr>
      </p:pic>
    </p:spTree>
    <p:extLst>
      <p:ext uri="{BB962C8B-B14F-4D97-AF65-F5344CB8AC3E}">
        <p14:creationId xmlns:p14="http://schemas.microsoft.com/office/powerpoint/2010/main" val="1724605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4EA1-7372-411F-BE00-1187735FD32B}"/>
              </a:ext>
            </a:extLst>
          </p:cNvPr>
          <p:cNvSpPr>
            <a:spLocks noGrp="1"/>
          </p:cNvSpPr>
          <p:nvPr>
            <p:ph type="title"/>
          </p:nvPr>
        </p:nvSpPr>
        <p:spPr/>
        <p:txBody>
          <a:bodyPr/>
          <a:lstStyle/>
          <a:p>
            <a:r>
              <a:rPr lang="en-US" dirty="0"/>
              <a:t>Matrix Inner Product</a:t>
            </a:r>
          </a:p>
        </p:txBody>
      </p:sp>
      <p:sp>
        <p:nvSpPr>
          <p:cNvPr id="3" name="Content Placeholder 2">
            <a:extLst>
              <a:ext uri="{FF2B5EF4-FFF2-40B4-BE49-F238E27FC236}">
                <a16:creationId xmlns:a16="http://schemas.microsoft.com/office/drawing/2014/main" id="{FB2EB510-B22E-43F0-B897-053B57E169D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EA1198-CDAA-4054-91F3-21A8F8598935}"/>
              </a:ext>
            </a:extLst>
          </p:cNvPr>
          <p:cNvPicPr>
            <a:picLocks noChangeAspect="1"/>
          </p:cNvPicPr>
          <p:nvPr/>
        </p:nvPicPr>
        <p:blipFill rotWithShape="1">
          <a:blip r:embed="rId3"/>
          <a:srcRect b="24074"/>
          <a:stretch/>
        </p:blipFill>
        <p:spPr>
          <a:xfrm>
            <a:off x="838200" y="1825625"/>
            <a:ext cx="6261422" cy="2540966"/>
          </a:xfrm>
          <a:prstGeom prst="rect">
            <a:avLst/>
          </a:prstGeom>
        </p:spPr>
      </p:pic>
    </p:spTree>
    <p:extLst>
      <p:ext uri="{BB962C8B-B14F-4D97-AF65-F5344CB8AC3E}">
        <p14:creationId xmlns:p14="http://schemas.microsoft.com/office/powerpoint/2010/main" val="3038006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1C05C-0C55-43E1-95F6-CC1058DB5E46}"/>
              </a:ext>
            </a:extLst>
          </p:cNvPr>
          <p:cNvSpPr>
            <a:spLocks noGrp="1"/>
          </p:cNvSpPr>
          <p:nvPr>
            <p:ph type="title"/>
          </p:nvPr>
        </p:nvSpPr>
        <p:spPr/>
        <p:txBody>
          <a:bodyPr/>
          <a:lstStyle/>
          <a:p>
            <a:r>
              <a:rPr lang="en-US" dirty="0"/>
              <a:t>Stride</a:t>
            </a:r>
          </a:p>
        </p:txBody>
      </p:sp>
      <p:sp>
        <p:nvSpPr>
          <p:cNvPr id="3" name="Content Placeholder 2">
            <a:extLst>
              <a:ext uri="{FF2B5EF4-FFF2-40B4-BE49-F238E27FC236}">
                <a16:creationId xmlns:a16="http://schemas.microsoft.com/office/drawing/2014/main" id="{466EF179-0877-4941-B2F8-3957B147CE92}"/>
              </a:ext>
            </a:extLst>
          </p:cNvPr>
          <p:cNvSpPr>
            <a:spLocks noGrp="1"/>
          </p:cNvSpPr>
          <p:nvPr>
            <p:ph idx="1"/>
          </p:nvPr>
        </p:nvSpPr>
        <p:spPr/>
        <p:txBody>
          <a:bodyPr/>
          <a:lstStyle/>
          <a:p>
            <a:r>
              <a:rPr lang="en-US" dirty="0"/>
              <a:t>In the previous examples, the </a:t>
            </a:r>
            <a:r>
              <a:rPr lang="en-US" dirty="0">
                <a:solidFill>
                  <a:srgbClr val="FF0000"/>
                </a:solidFill>
              </a:rPr>
              <a:t>stride</a:t>
            </a:r>
            <a:r>
              <a:rPr lang="en-US" dirty="0"/>
              <a:t> is </a:t>
            </a:r>
            <a:r>
              <a:rPr lang="en-US" dirty="0">
                <a:solidFill>
                  <a:srgbClr val="FF0000"/>
                </a:solidFill>
              </a:rPr>
              <a:t>1</a:t>
            </a:r>
          </a:p>
          <a:p>
            <a:pPr lvl="1"/>
            <a:r>
              <a:rPr lang="en-US" dirty="0"/>
              <a:t>The filter moves 1 step each time</a:t>
            </a:r>
          </a:p>
        </p:txBody>
      </p:sp>
      <p:pic>
        <p:nvPicPr>
          <p:cNvPr id="5" name="same_padding_no_strides.gif" descr="same_padding_no_strides.gif">
            <a:extLst>
              <a:ext uri="{FF2B5EF4-FFF2-40B4-BE49-F238E27FC236}">
                <a16:creationId xmlns:a16="http://schemas.microsoft.com/office/drawing/2014/main" id="{4652DFB0-B2D1-4060-8C29-2D3FD94487AA}"/>
              </a:ext>
            </a:extLst>
          </p:cNvPr>
          <p:cNvPicPr>
            <a:picLocks/>
          </p:cNvPicPr>
          <p:nvPr/>
        </p:nvPicPr>
        <p:blipFill>
          <a:blip r:embed="rId3"/>
          <a:stretch>
            <a:fillRect/>
          </a:stretch>
        </p:blipFill>
        <p:spPr>
          <a:xfrm>
            <a:off x="3796569" y="2970825"/>
            <a:ext cx="3246962" cy="3701645"/>
          </a:xfrm>
          <a:prstGeom prst="rect">
            <a:avLst/>
          </a:prstGeom>
          <a:ln w="12700">
            <a:miter lim="400000"/>
          </a:ln>
        </p:spPr>
      </p:pic>
    </p:spTree>
    <p:extLst>
      <p:ext uri="{BB962C8B-B14F-4D97-AF65-F5344CB8AC3E}">
        <p14:creationId xmlns:p14="http://schemas.microsoft.com/office/powerpoint/2010/main" val="3423883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389B-1F97-4A80-8ECB-229C1B6E5D58}"/>
              </a:ext>
            </a:extLst>
          </p:cNvPr>
          <p:cNvSpPr>
            <a:spLocks noGrp="1"/>
          </p:cNvSpPr>
          <p:nvPr>
            <p:ph type="title"/>
          </p:nvPr>
        </p:nvSpPr>
        <p:spPr/>
        <p:txBody>
          <a:bodyPr/>
          <a:lstStyle/>
          <a:p>
            <a:r>
              <a:rPr lang="en-US" dirty="0"/>
              <a:t>Stride</a:t>
            </a:r>
          </a:p>
        </p:txBody>
      </p:sp>
      <p:sp>
        <p:nvSpPr>
          <p:cNvPr id="3" name="Content Placeholder 2">
            <a:extLst>
              <a:ext uri="{FF2B5EF4-FFF2-40B4-BE49-F238E27FC236}">
                <a16:creationId xmlns:a16="http://schemas.microsoft.com/office/drawing/2014/main" id="{A9D028C1-5714-4B78-910A-E691F7DB8253}"/>
              </a:ext>
            </a:extLst>
          </p:cNvPr>
          <p:cNvSpPr>
            <a:spLocks noGrp="1"/>
          </p:cNvSpPr>
          <p:nvPr>
            <p:ph idx="1"/>
          </p:nvPr>
        </p:nvSpPr>
        <p:spPr/>
        <p:txBody>
          <a:bodyPr/>
          <a:lstStyle/>
          <a:p>
            <a:r>
              <a:rPr lang="en-US" dirty="0"/>
              <a:t>Stride is the #rows/#columns per slide</a:t>
            </a:r>
          </a:p>
        </p:txBody>
      </p:sp>
      <p:pic>
        <p:nvPicPr>
          <p:cNvPr id="4" name="Screen Shot 2019-02-15 at 10.16.50 AM.png" descr="Screen Shot 2019-02-15 at 10.16.50 AM.png">
            <a:extLst>
              <a:ext uri="{FF2B5EF4-FFF2-40B4-BE49-F238E27FC236}">
                <a16:creationId xmlns:a16="http://schemas.microsoft.com/office/drawing/2014/main" id="{E847A0D2-FD3D-4025-8165-C626DB799E60}"/>
              </a:ext>
            </a:extLst>
          </p:cNvPr>
          <p:cNvPicPr>
            <a:picLocks noChangeAspect="1"/>
          </p:cNvPicPr>
          <p:nvPr/>
        </p:nvPicPr>
        <p:blipFill>
          <a:blip r:embed="rId3"/>
          <a:stretch>
            <a:fillRect/>
          </a:stretch>
        </p:blipFill>
        <p:spPr>
          <a:xfrm>
            <a:off x="1602593" y="3198637"/>
            <a:ext cx="5162642" cy="2484280"/>
          </a:xfrm>
          <a:prstGeom prst="rect">
            <a:avLst/>
          </a:prstGeom>
          <a:ln w="12700">
            <a:miter lim="400000"/>
          </a:ln>
        </p:spPr>
      </p:pic>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59957AFB-D355-4E6E-8617-ECC6F6F0739C}"/>
                  </a:ext>
                </a:extLst>
              </p:cNvPr>
              <p:cNvSpPr txBox="1"/>
              <p:nvPr/>
            </p:nvSpPr>
            <p:spPr>
              <a:xfrm>
                <a:off x="1932858" y="5937302"/>
                <a:ext cx="4522328" cy="622030"/>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eqArr>
                        <m:eqArrPr>
                          <m:ctrlPr>
                            <a:rPr sz="2400" i="1">
                              <a:solidFill>
                                <a:srgbClr val="474746"/>
                              </a:solidFill>
                              <a:latin typeface="Cambria Math" panose="02040503050406030204" pitchFamily="18" charset="0"/>
                            </a:rPr>
                          </m:ctrlPr>
                        </m:eqArrPr>
                        <m:e>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1</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1</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2</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2</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3</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8</m:t>
                          </m:r>
                        </m:e>
                        <m:e>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6</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1</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2</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0</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3</m:t>
                          </m:r>
                          <m:r>
                            <a:rPr sz="2400" i="1">
                              <a:solidFill>
                                <a:srgbClr val="474746"/>
                              </a:solidFill>
                              <a:latin typeface="Cambria Math" panose="02040503050406030204" pitchFamily="18" charset="0"/>
                            </a:rPr>
                            <m:t>=</m:t>
                          </m:r>
                          <m:r>
                            <a:rPr sz="2400" i="1">
                              <a:solidFill>
                                <a:srgbClr val="474746"/>
                              </a:solidFill>
                              <a:latin typeface="Cambria Math" panose="02040503050406030204" pitchFamily="18" charset="0"/>
                            </a:rPr>
                            <m:t>6</m:t>
                          </m:r>
                        </m:e>
                      </m:eqArr>
                    </m:oMath>
                  </m:oMathPara>
                </a14:m>
                <a:endParaRPr sz="2400" dirty="0">
                  <a:solidFill>
                    <a:srgbClr val="474746"/>
                  </a:solidFill>
                </a:endParaRPr>
              </a:p>
            </p:txBody>
          </p:sp>
        </mc:Choice>
        <mc:Fallback xmlns="">
          <p:sp>
            <p:nvSpPr>
              <p:cNvPr id="5" name="Equation">
                <a:extLst>
                  <a:ext uri="{FF2B5EF4-FFF2-40B4-BE49-F238E27FC236}">
                    <a16:creationId xmlns:a16="http://schemas.microsoft.com/office/drawing/2014/main" id="{59957AFB-D355-4E6E-8617-ECC6F6F0739C}"/>
                  </a:ext>
                </a:extLst>
              </p:cNvPr>
              <p:cNvSpPr txBox="1">
                <a:spLocks noRot="1" noChangeAspect="1" noMove="1" noResize="1" noEditPoints="1" noAdjustHandles="1" noChangeArrowheads="1" noChangeShapeType="1" noTextEdit="1"/>
              </p:cNvSpPr>
              <p:nvPr/>
            </p:nvSpPr>
            <p:spPr>
              <a:xfrm>
                <a:off x="1932858" y="5937302"/>
                <a:ext cx="4522328" cy="622030"/>
              </a:xfrm>
              <a:prstGeom prst="rect">
                <a:avLst/>
              </a:prstGeom>
              <a:blipFill>
                <a:blip r:embed="rId4"/>
                <a:stretch>
                  <a:fillRect/>
                </a:stretch>
              </a:blipFill>
              <a:ln w="12700">
                <a:miter lim="400000"/>
              </a:ln>
            </p:spPr>
            <p:txBody>
              <a:bodyPr/>
              <a:lstStyle/>
              <a:p>
                <a:r>
                  <a:rPr lang="en-US">
                    <a:noFill/>
                  </a:rPr>
                  <a:t> </a:t>
                </a:r>
              </a:p>
            </p:txBody>
          </p:sp>
        </mc:Fallback>
      </mc:AlternateContent>
      <p:pic>
        <p:nvPicPr>
          <p:cNvPr id="6" name="no_padding_strides.gif" descr="no_padding_strides.gif">
            <a:extLst>
              <a:ext uri="{FF2B5EF4-FFF2-40B4-BE49-F238E27FC236}">
                <a16:creationId xmlns:a16="http://schemas.microsoft.com/office/drawing/2014/main" id="{726D24E6-52B2-4201-A59C-74EE993E2945}"/>
              </a:ext>
            </a:extLst>
          </p:cNvPr>
          <p:cNvPicPr>
            <a:picLocks/>
          </p:cNvPicPr>
          <p:nvPr/>
        </p:nvPicPr>
        <p:blipFill>
          <a:blip r:embed="rId5"/>
          <a:stretch>
            <a:fillRect/>
          </a:stretch>
        </p:blipFill>
        <p:spPr>
          <a:xfrm>
            <a:off x="8710454" y="161585"/>
            <a:ext cx="3397415" cy="3328080"/>
          </a:xfrm>
          <a:prstGeom prst="rect">
            <a:avLst/>
          </a:prstGeom>
          <a:ln w="12700">
            <a:miter lim="400000"/>
          </a:ln>
        </p:spPr>
      </p:pic>
      <p:sp>
        <p:nvSpPr>
          <p:cNvPr id="7" name="Rectangle 6">
            <a:extLst>
              <a:ext uri="{FF2B5EF4-FFF2-40B4-BE49-F238E27FC236}">
                <a16:creationId xmlns:a16="http://schemas.microsoft.com/office/drawing/2014/main" id="{958A92EF-1BE6-4721-9DA5-15551B7A9519}"/>
              </a:ext>
            </a:extLst>
          </p:cNvPr>
          <p:cNvSpPr/>
          <p:nvPr/>
        </p:nvSpPr>
        <p:spPr>
          <a:xfrm>
            <a:off x="2080522" y="2694368"/>
            <a:ext cx="4179606" cy="400110"/>
          </a:xfrm>
          <a:prstGeom prst="rect">
            <a:avLst/>
          </a:prstGeom>
        </p:spPr>
        <p:txBody>
          <a:bodyPr wrap="none">
            <a:spAutoFit/>
          </a:bodyPr>
          <a:lstStyle/>
          <a:p>
            <a:r>
              <a:rPr lang="en-US" sz="2000" dirty="0"/>
              <a:t>Strides of 3 and 2 for height and width</a:t>
            </a:r>
          </a:p>
        </p:txBody>
      </p:sp>
    </p:spTree>
    <p:extLst>
      <p:ext uri="{BB962C8B-B14F-4D97-AF65-F5344CB8AC3E}">
        <p14:creationId xmlns:p14="http://schemas.microsoft.com/office/powerpoint/2010/main" val="2005595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081A-5EC6-4131-99E6-F25FCE4620EA}"/>
              </a:ext>
            </a:extLst>
          </p:cNvPr>
          <p:cNvSpPr>
            <a:spLocks noGrp="1"/>
          </p:cNvSpPr>
          <p:nvPr>
            <p:ph type="title"/>
          </p:nvPr>
        </p:nvSpPr>
        <p:spPr/>
        <p:txBody>
          <a:bodyPr/>
          <a:lstStyle/>
          <a:p>
            <a:r>
              <a:rPr lang="en-US" dirty="0"/>
              <a:t>Stride</a:t>
            </a:r>
          </a:p>
        </p:txBody>
      </p:sp>
      <p:sp>
        <p:nvSpPr>
          <p:cNvPr id="3" name="Content Placeholder 2">
            <a:extLst>
              <a:ext uri="{FF2B5EF4-FFF2-40B4-BE49-F238E27FC236}">
                <a16:creationId xmlns:a16="http://schemas.microsoft.com/office/drawing/2014/main" id="{90534204-1D91-4124-BEF5-5A545CBA6BDD}"/>
              </a:ext>
            </a:extLst>
          </p:cNvPr>
          <p:cNvSpPr>
            <a:spLocks noGrp="1"/>
          </p:cNvSpPr>
          <p:nvPr>
            <p:ph idx="1"/>
          </p:nvPr>
        </p:nvSpPr>
        <p:spPr/>
        <p:txBody>
          <a:bodyPr/>
          <a:lstStyle/>
          <a:p>
            <a:r>
              <a:rPr lang="en-US" dirty="0"/>
              <a:t>Stride is the #rows/#columns per slide</a:t>
            </a:r>
          </a:p>
          <a:p>
            <a:r>
              <a:rPr lang="en-US" dirty="0"/>
              <a:t>The stride can be 2 or even larger.</a:t>
            </a:r>
          </a:p>
          <a:p>
            <a:endParaRPr lang="en-US" dirty="0"/>
          </a:p>
        </p:txBody>
      </p:sp>
      <p:pic>
        <p:nvPicPr>
          <p:cNvPr id="5" name="no_padding_strides.gif" descr="no_padding_strides.gif">
            <a:extLst>
              <a:ext uri="{FF2B5EF4-FFF2-40B4-BE49-F238E27FC236}">
                <a16:creationId xmlns:a16="http://schemas.microsoft.com/office/drawing/2014/main" id="{F82FD9C6-39A1-42DD-B70E-81F6D5EFFFA7}"/>
              </a:ext>
            </a:extLst>
          </p:cNvPr>
          <p:cNvPicPr>
            <a:picLocks/>
          </p:cNvPicPr>
          <p:nvPr/>
        </p:nvPicPr>
        <p:blipFill>
          <a:blip r:embed="rId3"/>
          <a:stretch>
            <a:fillRect/>
          </a:stretch>
        </p:blipFill>
        <p:spPr>
          <a:xfrm>
            <a:off x="8710454" y="161585"/>
            <a:ext cx="3397415" cy="3328080"/>
          </a:xfrm>
          <a:prstGeom prst="rect">
            <a:avLst/>
          </a:prstGeom>
          <a:ln w="12700">
            <a:miter lim="400000"/>
          </a:ln>
        </p:spPr>
      </p:pic>
      <p:sp>
        <p:nvSpPr>
          <p:cNvPr id="7" name="object 9">
            <a:extLst>
              <a:ext uri="{FF2B5EF4-FFF2-40B4-BE49-F238E27FC236}">
                <a16:creationId xmlns:a16="http://schemas.microsoft.com/office/drawing/2014/main" id="{F6675EE6-0207-4BDD-98DA-D64AA4EA524B}"/>
              </a:ext>
            </a:extLst>
          </p:cNvPr>
          <p:cNvSpPr/>
          <p:nvPr/>
        </p:nvSpPr>
        <p:spPr>
          <a:xfrm>
            <a:off x="1141331" y="3248548"/>
            <a:ext cx="6354445" cy="2812415"/>
          </a:xfrm>
          <a:custGeom>
            <a:avLst/>
            <a:gdLst/>
            <a:ahLst/>
            <a:cxnLst/>
            <a:rect l="l" t="t" r="r" b="b"/>
            <a:pathLst>
              <a:path w="6354445" h="2812415">
                <a:moveTo>
                  <a:pt x="6354329" y="0"/>
                </a:moveTo>
                <a:lnTo>
                  <a:pt x="0" y="0"/>
                </a:lnTo>
                <a:lnTo>
                  <a:pt x="0" y="2812043"/>
                </a:lnTo>
                <a:lnTo>
                  <a:pt x="6354329" y="2812043"/>
                </a:lnTo>
                <a:lnTo>
                  <a:pt x="6354329" y="0"/>
                </a:lnTo>
                <a:close/>
              </a:path>
            </a:pathLst>
          </a:custGeom>
          <a:solidFill>
            <a:srgbClr val="E7E6E6"/>
          </a:solidFill>
        </p:spPr>
        <p:txBody>
          <a:bodyPr wrap="square" lIns="0" tIns="0" rIns="0" bIns="0" rtlCol="0"/>
          <a:lstStyle/>
          <a:p>
            <a:endParaRPr/>
          </a:p>
        </p:txBody>
      </p:sp>
      <p:sp>
        <p:nvSpPr>
          <p:cNvPr id="9" name="object 10">
            <a:extLst>
              <a:ext uri="{FF2B5EF4-FFF2-40B4-BE49-F238E27FC236}">
                <a16:creationId xmlns:a16="http://schemas.microsoft.com/office/drawing/2014/main" id="{5D007704-916C-46D9-BBC4-4F8EC7DDDF71}"/>
              </a:ext>
            </a:extLst>
          </p:cNvPr>
          <p:cNvSpPr txBox="1"/>
          <p:nvPr/>
        </p:nvSpPr>
        <p:spPr>
          <a:xfrm>
            <a:off x="1232771" y="3218068"/>
            <a:ext cx="1831339" cy="452120"/>
          </a:xfrm>
          <a:prstGeom prst="rect">
            <a:avLst/>
          </a:prstGeom>
        </p:spPr>
        <p:txBody>
          <a:bodyPr vert="horz" wrap="square" lIns="0" tIns="12700" rIns="0" bIns="0" rtlCol="0">
            <a:spAutoFit/>
          </a:bodyPr>
          <a:lstStyle/>
          <a:p>
            <a:pPr>
              <a:lnSpc>
                <a:spcPct val="100000"/>
              </a:lnSpc>
              <a:spcBef>
                <a:spcPts val="100"/>
              </a:spcBef>
            </a:pPr>
            <a:r>
              <a:rPr sz="2800" b="1" spc="-5" dirty="0">
                <a:latin typeface="Calibri"/>
                <a:cs typeface="Calibri"/>
              </a:rPr>
              <a:t>Dim</a:t>
            </a:r>
            <a:r>
              <a:rPr sz="2800" b="1" dirty="0">
                <a:latin typeface="Calibri"/>
                <a:cs typeface="Calibri"/>
              </a:rPr>
              <a:t>e</a:t>
            </a:r>
            <a:r>
              <a:rPr sz="2800" b="1" spc="-5" dirty="0">
                <a:latin typeface="Calibri"/>
                <a:cs typeface="Calibri"/>
              </a:rPr>
              <a:t>nsi</a:t>
            </a:r>
            <a:r>
              <a:rPr sz="2800" b="1" spc="-10" dirty="0">
                <a:latin typeface="Calibri"/>
                <a:cs typeface="Calibri"/>
              </a:rPr>
              <a:t>o</a:t>
            </a:r>
            <a:r>
              <a:rPr sz="2800" b="1" spc="-5" dirty="0">
                <a:latin typeface="Calibri"/>
                <a:cs typeface="Calibri"/>
              </a:rPr>
              <a:t>ns</a:t>
            </a:r>
            <a:r>
              <a:rPr sz="2800" b="1" dirty="0">
                <a:latin typeface="Calibri"/>
                <a:cs typeface="Calibri"/>
              </a:rPr>
              <a:t>:</a:t>
            </a:r>
            <a:endParaRPr sz="2800">
              <a:latin typeface="Calibri"/>
              <a:cs typeface="Calibri"/>
            </a:endParaRPr>
          </a:p>
        </p:txBody>
      </p:sp>
      <mc:AlternateContent xmlns:mc="http://schemas.openxmlformats.org/markup-compatibility/2006" xmlns:a14="http://schemas.microsoft.com/office/drawing/2010/main">
        <mc:Choice Requires="a14">
          <p:sp>
            <p:nvSpPr>
              <p:cNvPr id="11" name="object 11">
                <a:extLst>
                  <a:ext uri="{FF2B5EF4-FFF2-40B4-BE49-F238E27FC236}">
                    <a16:creationId xmlns:a16="http://schemas.microsoft.com/office/drawing/2014/main" id="{7F29E934-D948-4E0F-8AD0-C3BF693F0336}"/>
                  </a:ext>
                </a:extLst>
              </p:cNvPr>
              <p:cNvSpPr txBox="1"/>
              <p:nvPr/>
            </p:nvSpPr>
            <p:spPr>
              <a:xfrm>
                <a:off x="1232771" y="3875928"/>
                <a:ext cx="5320429" cy="1943100"/>
              </a:xfrm>
              <a:prstGeom prst="rect">
                <a:avLst/>
              </a:prstGeom>
            </p:spPr>
            <p:txBody>
              <a:bodyPr vert="horz" wrap="square" lIns="0" tIns="104140" rIns="0" bIns="0" rtlCol="0">
                <a:spAutoFit/>
              </a:bodyPr>
              <a:lstStyle/>
              <a:p>
                <a:pPr marL="228600" indent="-228600">
                  <a:lnSpc>
                    <a:spcPct val="100000"/>
                  </a:lnSpc>
                  <a:spcBef>
                    <a:spcPts val="820"/>
                  </a:spcBef>
                  <a:buFont typeface="Arial"/>
                  <a:buChar char="•"/>
                  <a:tabLst>
                    <a:tab pos="228600" algn="l"/>
                  </a:tabLst>
                </a:pPr>
                <a:r>
                  <a:rPr lang="en-US" sz="2400" spc="-5" dirty="0">
                    <a:latin typeface="Calibri"/>
                    <a:cs typeface="Calibri"/>
                  </a:rPr>
                  <a:t>Input:  </a:t>
                </a:r>
                <a14:m>
                  <m:oMath xmlns:m="http://schemas.openxmlformats.org/officeDocument/2006/math">
                    <m:sSub>
                      <m:sSubPr>
                        <m:ctrlPr>
                          <a:rPr lang="en-US" sz="2400" b="0" i="1" spc="-5" smtClean="0">
                            <a:latin typeface="Cambria Math" panose="02040503050406030204" pitchFamily="18" charset="0"/>
                            <a:cs typeface="Calibri"/>
                          </a:rPr>
                        </m:ctrlPr>
                      </m:sSubPr>
                      <m:e>
                        <m:r>
                          <a:rPr lang="en-US" sz="2400" b="0" i="1" spc="-5" smtClean="0">
                            <a:latin typeface="Cambria Math" panose="02040503050406030204" pitchFamily="18" charset="0"/>
                            <a:cs typeface="Calibri"/>
                          </a:rPr>
                          <m:t>𝑛</m:t>
                        </m:r>
                      </m:e>
                      <m:sub>
                        <m:r>
                          <a:rPr lang="en-US" sz="2400" b="0" i="1" spc="-5" smtClean="0">
                            <a:latin typeface="Cambria Math" panose="02040503050406030204" pitchFamily="18" charset="0"/>
                            <a:cs typeface="Calibri"/>
                          </a:rPr>
                          <m:t>h</m:t>
                        </m:r>
                      </m:sub>
                    </m:sSub>
                    <m:r>
                      <a:rPr lang="en-US" sz="2400" b="0" i="1" spc="-5" smtClean="0">
                        <a:latin typeface="Cambria Math" panose="02040503050406030204" pitchFamily="18" charset="0"/>
                        <a:cs typeface="Calibri"/>
                      </a:rPr>
                      <m:t>∗</m:t>
                    </m:r>
                    <m:sSub>
                      <m:sSubPr>
                        <m:ctrlPr>
                          <a:rPr lang="en-US" sz="2400" b="0" i="1" spc="-5" smtClean="0">
                            <a:latin typeface="Cambria Math" panose="02040503050406030204" pitchFamily="18" charset="0"/>
                            <a:cs typeface="Calibri"/>
                          </a:rPr>
                        </m:ctrlPr>
                      </m:sSubPr>
                      <m:e>
                        <m:r>
                          <a:rPr lang="en-US" sz="2400" b="0" i="1" spc="-5" smtClean="0">
                            <a:latin typeface="Cambria Math" panose="02040503050406030204" pitchFamily="18" charset="0"/>
                            <a:cs typeface="Calibri"/>
                          </a:rPr>
                          <m:t>𝑛</m:t>
                        </m:r>
                      </m:e>
                      <m:sub>
                        <m:r>
                          <a:rPr lang="en-US" sz="2400" b="0" i="1" spc="-5" smtClean="0">
                            <a:latin typeface="Cambria Math" panose="02040503050406030204" pitchFamily="18" charset="0"/>
                            <a:cs typeface="Calibri"/>
                          </a:rPr>
                          <m:t>𝑤</m:t>
                        </m:r>
                      </m:sub>
                    </m:sSub>
                  </m:oMath>
                </a14:m>
                <a:endParaRPr lang="en-US" sz="2400" dirty="0">
                  <a:latin typeface="Calibri"/>
                  <a:cs typeface="Calibri"/>
                </a:endParaRPr>
              </a:p>
              <a:p>
                <a:pPr marL="228600" indent="-228600">
                  <a:lnSpc>
                    <a:spcPct val="100000"/>
                  </a:lnSpc>
                  <a:spcBef>
                    <a:spcPts val="720"/>
                  </a:spcBef>
                  <a:buFont typeface="Arial"/>
                  <a:buChar char="•"/>
                  <a:tabLst>
                    <a:tab pos="228600" algn="l"/>
                  </a:tabLst>
                </a:pPr>
                <a:r>
                  <a:rPr lang="en-US" sz="2400" spc="-10" dirty="0">
                    <a:latin typeface="Calibri"/>
                    <a:cs typeface="Calibri"/>
                  </a:rPr>
                  <a:t>Filter:  </a:t>
                </a:r>
                <a14:m>
                  <m:oMath xmlns:m="http://schemas.openxmlformats.org/officeDocument/2006/math">
                    <m:sSub>
                      <m:sSubPr>
                        <m:ctrlPr>
                          <a:rPr lang="en-US" sz="2400" b="0" i="1" spc="-10" smtClean="0">
                            <a:latin typeface="Cambria Math" panose="02040503050406030204" pitchFamily="18" charset="0"/>
                            <a:cs typeface="Calibri"/>
                          </a:rPr>
                        </m:ctrlPr>
                      </m:sSubPr>
                      <m:e>
                        <m:r>
                          <a:rPr lang="en-US" sz="2400" b="0" i="1" spc="-10" smtClean="0">
                            <a:latin typeface="Cambria Math" panose="02040503050406030204" pitchFamily="18" charset="0"/>
                            <a:cs typeface="Calibri"/>
                          </a:rPr>
                          <m:t>𝑘</m:t>
                        </m:r>
                      </m:e>
                      <m:sub>
                        <m:r>
                          <a:rPr lang="en-US" sz="2400" b="0" i="1" spc="-10" smtClean="0">
                            <a:latin typeface="Cambria Math" panose="02040503050406030204" pitchFamily="18" charset="0"/>
                            <a:cs typeface="Calibri"/>
                          </a:rPr>
                          <m:t>h</m:t>
                        </m:r>
                      </m:sub>
                    </m:sSub>
                    <m:r>
                      <a:rPr lang="en-US" sz="2400" b="0" i="1" spc="-10" smtClean="0">
                        <a:latin typeface="Cambria Math" panose="02040503050406030204" pitchFamily="18" charset="0"/>
                        <a:cs typeface="Calibri"/>
                      </a:rPr>
                      <m:t>∗</m:t>
                    </m:r>
                    <m:sSub>
                      <m:sSubPr>
                        <m:ctrlPr>
                          <a:rPr lang="en-US" sz="2400" b="0" i="1" spc="-10" smtClean="0">
                            <a:latin typeface="Cambria Math" panose="02040503050406030204" pitchFamily="18" charset="0"/>
                            <a:cs typeface="Calibri"/>
                          </a:rPr>
                        </m:ctrlPr>
                      </m:sSubPr>
                      <m:e>
                        <m:r>
                          <a:rPr lang="en-US" sz="2400" b="0" i="1" spc="-10" smtClean="0">
                            <a:latin typeface="Cambria Math" panose="02040503050406030204" pitchFamily="18" charset="0"/>
                            <a:cs typeface="Calibri"/>
                          </a:rPr>
                          <m:t>𝑘</m:t>
                        </m:r>
                      </m:e>
                      <m:sub>
                        <m:r>
                          <a:rPr lang="en-US" sz="2400" b="0" i="1" spc="-10" smtClean="0">
                            <a:latin typeface="Cambria Math" panose="02040503050406030204" pitchFamily="18" charset="0"/>
                            <a:cs typeface="Calibri"/>
                          </a:rPr>
                          <m:t>𝑤</m:t>
                        </m:r>
                      </m:sub>
                    </m:sSub>
                  </m:oMath>
                </a14:m>
                <a:endParaRPr lang="en-US" sz="2400" dirty="0">
                  <a:latin typeface="Calibri"/>
                  <a:cs typeface="Calibri"/>
                </a:endParaRPr>
              </a:p>
              <a:p>
                <a:pPr marL="228600" indent="-228600">
                  <a:lnSpc>
                    <a:spcPct val="100000"/>
                  </a:lnSpc>
                  <a:spcBef>
                    <a:spcPts val="720"/>
                  </a:spcBef>
                  <a:buFont typeface="Arial"/>
                  <a:buChar char="•"/>
                  <a:tabLst>
                    <a:tab pos="228600" algn="l"/>
                  </a:tabLst>
                </a:pPr>
                <a:r>
                  <a:rPr lang="en-US" sz="2400" spc="-5" dirty="0">
                    <a:latin typeface="Calibri"/>
                    <a:cs typeface="Calibri"/>
                  </a:rPr>
                  <a:t>Stride:  </a:t>
                </a:r>
                <a14:m>
                  <m:oMath xmlns:m="http://schemas.openxmlformats.org/officeDocument/2006/math">
                    <m:r>
                      <a:rPr lang="en-US" sz="2400" b="0" i="1" smtClean="0">
                        <a:latin typeface="Cambria Math" panose="02040503050406030204" pitchFamily="18" charset="0"/>
                      </a:rPr>
                      <m:t>𝑠</m:t>
                    </m:r>
                  </m:oMath>
                </a14:m>
                <a:endParaRPr lang="en-US" sz="2400" dirty="0">
                  <a:latin typeface="Calibri"/>
                  <a:cs typeface="Calibri"/>
                </a:endParaRPr>
              </a:p>
              <a:p>
                <a:pPr marL="228600" indent="-228600">
                  <a:lnSpc>
                    <a:spcPct val="100000"/>
                  </a:lnSpc>
                  <a:spcBef>
                    <a:spcPts val="1420"/>
                  </a:spcBef>
                  <a:buFont typeface="Arial"/>
                  <a:buChar char="•"/>
                  <a:tabLst>
                    <a:tab pos="228600" algn="l"/>
                  </a:tabLst>
                </a:pPr>
                <a:r>
                  <a:rPr lang="en-US" sz="2400" spc="-5" dirty="0">
                    <a:latin typeface="Calibri"/>
                    <a:cs typeface="Calibri"/>
                  </a:rPr>
                  <a:t>O</a:t>
                </a:r>
                <a:r>
                  <a:rPr lang="en-US" sz="2400" dirty="0">
                    <a:latin typeface="Calibri"/>
                    <a:cs typeface="Calibri"/>
                  </a:rPr>
                  <a:t>u</a:t>
                </a:r>
                <a:r>
                  <a:rPr lang="en-US" sz="2400" spc="-5" dirty="0">
                    <a:latin typeface="Calibri"/>
                    <a:cs typeface="Calibri"/>
                  </a:rPr>
                  <a:t>t</a:t>
                </a:r>
                <a:r>
                  <a:rPr lang="en-US" sz="2400" dirty="0">
                    <a:latin typeface="Calibri"/>
                    <a:cs typeface="Calibri"/>
                  </a:rPr>
                  <a:t>pu</a:t>
                </a:r>
                <a:r>
                  <a:rPr lang="en-US" sz="2400" spc="-5" dirty="0">
                    <a:latin typeface="Calibri"/>
                    <a:cs typeface="Calibri"/>
                  </a:rPr>
                  <a:t>t</a:t>
                </a:r>
                <a:r>
                  <a:rPr lang="en-US" sz="2400" dirty="0">
                    <a:latin typeface="Calibri"/>
                    <a:cs typeface="Calibri"/>
                  </a:rPr>
                  <a:t>:</a:t>
                </a:r>
                <a:endParaRPr sz="2400" dirty="0">
                  <a:latin typeface="Calibri"/>
                  <a:cs typeface="Calibri"/>
                </a:endParaRPr>
              </a:p>
            </p:txBody>
          </p:sp>
        </mc:Choice>
        <mc:Fallback xmlns="">
          <p:sp>
            <p:nvSpPr>
              <p:cNvPr id="11" name="object 11">
                <a:extLst>
                  <a:ext uri="{FF2B5EF4-FFF2-40B4-BE49-F238E27FC236}">
                    <a16:creationId xmlns:a16="http://schemas.microsoft.com/office/drawing/2014/main" id="{7F29E934-D948-4E0F-8AD0-C3BF693F0336}"/>
                  </a:ext>
                </a:extLst>
              </p:cNvPr>
              <p:cNvSpPr txBox="1">
                <a:spLocks noRot="1" noChangeAspect="1" noMove="1" noResize="1" noEditPoints="1" noAdjustHandles="1" noChangeArrowheads="1" noChangeShapeType="1" noTextEdit="1"/>
              </p:cNvSpPr>
              <p:nvPr/>
            </p:nvSpPr>
            <p:spPr>
              <a:xfrm>
                <a:off x="1232771" y="3875928"/>
                <a:ext cx="5320429" cy="1943100"/>
              </a:xfrm>
              <a:prstGeom prst="rect">
                <a:avLst/>
              </a:prstGeom>
              <a:blipFill>
                <a:blip r:embed="rId4"/>
                <a:stretch>
                  <a:fillRect l="-3207" b="-8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FC00D5A-A48B-452E-81F7-5AE23BF26E80}"/>
                  </a:ext>
                </a:extLst>
              </p:cNvPr>
              <p:cNvSpPr txBox="1"/>
              <p:nvPr/>
            </p:nvSpPr>
            <p:spPr>
              <a:xfrm>
                <a:off x="2594400" y="5322214"/>
                <a:ext cx="356834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h</m:t>
                                      </m:r>
                                    </m:sub>
                                  </m:sSub>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𝑤</m:t>
                                      </m:r>
                                    </m:sub>
                                  </m:sSub>
                                </m:num>
                                <m:den>
                                  <m:r>
                                    <a:rPr lang="en-US" i="1">
                                      <a:latin typeface="Cambria Math" panose="02040503050406030204" pitchFamily="18" charset="0"/>
                                    </a:rPr>
                                    <m:t>𝑠</m:t>
                                  </m:r>
                                </m:den>
                              </m:f>
                            </m:e>
                          </m:d>
                          <m:r>
                            <a:rPr lang="en-US" i="1">
                              <a:latin typeface="Cambria Math" panose="02040503050406030204" pitchFamily="18" charset="0"/>
                            </a:rPr>
                            <m:t>+</m:t>
                          </m:r>
                          <m:r>
                            <a:rPr lang="en-US" i="1">
                              <a:latin typeface="Cambria Math" panose="02040503050406030204" pitchFamily="18" charset="0"/>
                            </a:rPr>
                            <m:t>1</m:t>
                          </m:r>
                        </m:e>
                      </m:d>
                    </m:oMath>
                  </m:oMathPara>
                </a14:m>
                <a:endParaRPr lang="en-US" dirty="0"/>
              </a:p>
            </p:txBody>
          </p:sp>
        </mc:Choice>
        <mc:Fallback xmlns="">
          <p:sp>
            <p:nvSpPr>
              <p:cNvPr id="26" name="TextBox 25">
                <a:extLst>
                  <a:ext uri="{FF2B5EF4-FFF2-40B4-BE49-F238E27FC236}">
                    <a16:creationId xmlns:a16="http://schemas.microsoft.com/office/drawing/2014/main" id="{CFC00D5A-A48B-452E-81F7-5AE23BF26E80}"/>
                  </a:ext>
                </a:extLst>
              </p:cNvPr>
              <p:cNvSpPr txBox="1">
                <a:spLocks noRot="1" noChangeAspect="1" noMove="1" noResize="1" noEditPoints="1" noAdjustHandles="1" noChangeArrowheads="1" noChangeShapeType="1" noTextEdit="1"/>
              </p:cNvSpPr>
              <p:nvPr/>
            </p:nvSpPr>
            <p:spPr>
              <a:xfrm>
                <a:off x="2594400" y="5322214"/>
                <a:ext cx="3568349" cy="62235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6470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BF89-B27E-4F2A-8B96-6702CFB2BAB3}"/>
              </a:ext>
            </a:extLst>
          </p:cNvPr>
          <p:cNvSpPr>
            <a:spLocks noGrp="1"/>
          </p:cNvSpPr>
          <p:nvPr>
            <p:ph type="title"/>
          </p:nvPr>
        </p:nvSpPr>
        <p:spPr/>
        <p:txBody>
          <a:bodyPr/>
          <a:lstStyle/>
          <a:p>
            <a:r>
              <a:rPr lang="en-US" dirty="0"/>
              <a:t>Stride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9532E-E75A-453C-84A0-E064959858A5}"/>
                  </a:ext>
                </a:extLst>
              </p:cNvPr>
              <p:cNvSpPr>
                <a:spLocks noGrp="1"/>
              </p:cNvSpPr>
              <p:nvPr>
                <p:ph idx="1"/>
              </p:nvPr>
            </p:nvSpPr>
            <p:spPr/>
            <p:txBody>
              <a:bodyPr/>
              <a:lstStyle/>
              <a:p>
                <a:r>
                  <a:rPr lang="en-US" dirty="0"/>
                  <a:t>Given stride </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𝑠</m:t>
                        </m:r>
                      </m:e>
                      <m:sub>
                        <m:r>
                          <a:rPr lang="ar-AE" i="1">
                            <a:solidFill>
                              <a:srgbClr val="000000"/>
                            </a:solidFill>
                            <a:latin typeface="Cambria Math" panose="02040503050406030204" pitchFamily="18" charset="0"/>
                          </a:rPr>
                          <m:t>h</m:t>
                        </m:r>
                      </m:sub>
                    </m:sSub>
                  </m:oMath>
                </a14:m>
                <a:r>
                  <a:rPr lang="en-US" dirty="0"/>
                  <a:t> for the height and stride </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𝑠</m:t>
                        </m:r>
                      </m:e>
                      <m:sub>
                        <m:r>
                          <a:rPr lang="ar-AE" i="1">
                            <a:solidFill>
                              <a:srgbClr val="000000"/>
                            </a:solidFill>
                            <a:latin typeface="Cambria Math" panose="02040503050406030204" pitchFamily="18" charset="0"/>
                          </a:rPr>
                          <m:t>𝑤</m:t>
                        </m:r>
                      </m:sub>
                    </m:sSub>
                  </m:oMath>
                </a14:m>
                <a:r>
                  <a:rPr lang="en-US" dirty="0"/>
                  <a:t> for the width, the output shape is</a:t>
                </a:r>
              </a:p>
              <a:p>
                <a:endParaRPr lang="en-US" dirty="0"/>
              </a:p>
              <a:p>
                <a:r>
                  <a:rPr lang="en-US" dirty="0"/>
                  <a:t>With </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𝑝</m:t>
                        </m:r>
                      </m:e>
                      <m:sub>
                        <m:r>
                          <a:rPr lang="ar-AE" i="1">
                            <a:solidFill>
                              <a:srgbClr val="000000"/>
                            </a:solidFill>
                            <a:latin typeface="Cambria Math" panose="02040503050406030204" pitchFamily="18" charset="0"/>
                          </a:rPr>
                          <m:t>h</m:t>
                        </m:r>
                      </m:sub>
                    </m:sSub>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h</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oMath>
                </a14:m>
                <a:r>
                  <a:rPr lang="en-US" dirty="0"/>
                  <a:t> and </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𝑝</m:t>
                        </m:r>
                      </m:e>
                      <m:sub>
                        <m:r>
                          <a:rPr lang="en-US" b="0" i="1" smtClean="0">
                            <a:solidFill>
                              <a:srgbClr val="000000"/>
                            </a:solidFill>
                            <a:latin typeface="Cambria Math" panose="02040503050406030204" pitchFamily="18" charset="0"/>
                          </a:rPr>
                          <m:t>𝑤</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𝑘</m:t>
                        </m:r>
                      </m:e>
                      <m:sub>
                        <m:r>
                          <a:rPr lang="en-US" b="0" i="1" smtClean="0">
                            <a:solidFill>
                              <a:srgbClr val="000000"/>
                            </a:solidFill>
                            <a:latin typeface="Cambria Math" panose="02040503050406030204" pitchFamily="18" charset="0"/>
                          </a:rPr>
                          <m:t>𝑤</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oMath>
                </a14:m>
                <a:r>
                  <a:rPr lang="en-US" dirty="0"/>
                  <a:t> </a:t>
                </a:r>
              </a:p>
              <a:p>
                <a:endParaRPr lang="en-US" dirty="0"/>
              </a:p>
              <a:p>
                <a:r>
                  <a:rPr lang="en-US" dirty="0"/>
                  <a:t>If input height/width are divisible by strides</a:t>
                </a:r>
              </a:p>
            </p:txBody>
          </p:sp>
        </mc:Choice>
        <mc:Fallback xmlns="">
          <p:sp>
            <p:nvSpPr>
              <p:cNvPr id="3" name="Content Placeholder 2">
                <a:extLst>
                  <a:ext uri="{FF2B5EF4-FFF2-40B4-BE49-F238E27FC236}">
                    <a16:creationId xmlns:a16="http://schemas.microsoft.com/office/drawing/2014/main" id="{3049532E-E75A-453C-84A0-E064959858A5}"/>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0D2B406E-0ADC-462F-ADAB-5BD08002A245}"/>
                  </a:ext>
                </a:extLst>
              </p:cNvPr>
              <p:cNvSpPr txBox="1"/>
              <p:nvPr/>
            </p:nvSpPr>
            <p:spPr>
              <a:xfrm>
                <a:off x="1193349" y="2676436"/>
                <a:ext cx="5538265" cy="272832"/>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𝑛</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𝑘</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𝑝</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𝑛</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𝑘</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𝑝</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oMath>
                  </m:oMathPara>
                </a14:m>
                <a:endParaRPr sz="2200" dirty="0"/>
              </a:p>
            </p:txBody>
          </p:sp>
        </mc:Choice>
        <mc:Fallback xmlns="">
          <p:sp>
            <p:nvSpPr>
              <p:cNvPr id="4" name="Equation">
                <a:extLst>
                  <a:ext uri="{FF2B5EF4-FFF2-40B4-BE49-F238E27FC236}">
                    <a16:creationId xmlns:a16="http://schemas.microsoft.com/office/drawing/2014/main" id="{0D2B406E-0ADC-462F-ADAB-5BD08002A245}"/>
                  </a:ext>
                </a:extLst>
              </p:cNvPr>
              <p:cNvSpPr txBox="1">
                <a:spLocks noRot="1" noChangeAspect="1" noMove="1" noResize="1" noEditPoints="1" noAdjustHandles="1" noChangeArrowheads="1" noChangeShapeType="1" noTextEdit="1"/>
              </p:cNvSpPr>
              <p:nvPr/>
            </p:nvSpPr>
            <p:spPr>
              <a:xfrm>
                <a:off x="1193349" y="2676436"/>
                <a:ext cx="5538265" cy="272832"/>
              </a:xfrm>
              <a:prstGeom prst="rect">
                <a:avLst/>
              </a:prstGeom>
              <a:blipFill>
                <a:blip r:embed="rId4"/>
                <a:stretch>
                  <a:fillRect l="-2423" r="-19493" b="-66667"/>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D4D70ADA-7B47-436A-A340-445483B372AC}"/>
                  </a:ext>
                </a:extLst>
              </p:cNvPr>
              <p:cNvSpPr txBox="1"/>
              <p:nvPr/>
            </p:nvSpPr>
            <p:spPr>
              <a:xfrm>
                <a:off x="1259610" y="3799254"/>
                <a:ext cx="4217942" cy="272832"/>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𝑛</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1</m:t>
                      </m:r>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𝑛</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1</m:t>
                      </m:r>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oMath>
                  </m:oMathPara>
                </a14:m>
                <a:endParaRPr sz="2200" dirty="0"/>
              </a:p>
            </p:txBody>
          </p:sp>
        </mc:Choice>
        <mc:Fallback xmlns="">
          <p:sp>
            <p:nvSpPr>
              <p:cNvPr id="5" name="Equation">
                <a:extLst>
                  <a:ext uri="{FF2B5EF4-FFF2-40B4-BE49-F238E27FC236}">
                    <a16:creationId xmlns:a16="http://schemas.microsoft.com/office/drawing/2014/main" id="{D4D70ADA-7B47-436A-A340-445483B372AC}"/>
                  </a:ext>
                </a:extLst>
              </p:cNvPr>
              <p:cNvSpPr txBox="1">
                <a:spLocks noRot="1" noChangeAspect="1" noMove="1" noResize="1" noEditPoints="1" noAdjustHandles="1" noChangeArrowheads="1" noChangeShapeType="1" noTextEdit="1"/>
              </p:cNvSpPr>
              <p:nvPr/>
            </p:nvSpPr>
            <p:spPr>
              <a:xfrm>
                <a:off x="1259610" y="3799254"/>
                <a:ext cx="4217942" cy="272832"/>
              </a:xfrm>
              <a:prstGeom prst="rect">
                <a:avLst/>
              </a:prstGeom>
              <a:blipFill>
                <a:blip r:embed="rId5"/>
                <a:stretch>
                  <a:fillRect l="-3179" r="-18642" b="-66667"/>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quation">
                <a:extLst>
                  <a:ext uri="{FF2B5EF4-FFF2-40B4-BE49-F238E27FC236}">
                    <a16:creationId xmlns:a16="http://schemas.microsoft.com/office/drawing/2014/main" id="{EE8D2A83-9ACE-4EC2-9B90-24B40D54907A}"/>
                  </a:ext>
                </a:extLst>
              </p:cNvPr>
              <p:cNvSpPr txBox="1"/>
              <p:nvPr/>
            </p:nvSpPr>
            <p:spPr>
              <a:xfrm>
                <a:off x="1259610" y="4790825"/>
                <a:ext cx="1821288" cy="262494"/>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𝑛</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h</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𝑛</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𝑠</m:t>
                          </m:r>
                        </m:e>
                        <m:sub>
                          <m:r>
                            <a:rPr sz="2200" i="1">
                              <a:solidFill>
                                <a:srgbClr val="000000"/>
                              </a:solidFill>
                              <a:latin typeface="Cambria Math" panose="02040503050406030204" pitchFamily="18" charset="0"/>
                            </a:rPr>
                            <m:t>𝑤</m:t>
                          </m:r>
                        </m:sub>
                      </m:sSub>
                      <m:r>
                        <a:rPr sz="2200" i="1">
                          <a:solidFill>
                            <a:srgbClr val="000000"/>
                          </a:solidFill>
                          <a:latin typeface="Cambria Math" panose="02040503050406030204" pitchFamily="18" charset="0"/>
                        </a:rPr>
                        <m:t>)</m:t>
                      </m:r>
                    </m:oMath>
                  </m:oMathPara>
                </a14:m>
                <a:endParaRPr sz="2200" dirty="0"/>
              </a:p>
            </p:txBody>
          </p:sp>
        </mc:Choice>
        <mc:Fallback xmlns="">
          <p:sp>
            <p:nvSpPr>
              <p:cNvPr id="6" name="Equation">
                <a:extLst>
                  <a:ext uri="{FF2B5EF4-FFF2-40B4-BE49-F238E27FC236}">
                    <a16:creationId xmlns:a16="http://schemas.microsoft.com/office/drawing/2014/main" id="{EE8D2A83-9ACE-4EC2-9B90-24B40D54907A}"/>
                  </a:ext>
                </a:extLst>
              </p:cNvPr>
              <p:cNvSpPr txBox="1">
                <a:spLocks noRot="1" noChangeAspect="1" noMove="1" noResize="1" noEditPoints="1" noAdjustHandles="1" noChangeArrowheads="1" noChangeShapeType="1" noTextEdit="1"/>
              </p:cNvSpPr>
              <p:nvPr/>
            </p:nvSpPr>
            <p:spPr>
              <a:xfrm>
                <a:off x="1259610" y="4790825"/>
                <a:ext cx="1821288" cy="262494"/>
              </a:xfrm>
              <a:prstGeom prst="rect">
                <a:avLst/>
              </a:prstGeom>
              <a:blipFill>
                <a:blip r:embed="rId6"/>
                <a:stretch>
                  <a:fillRect l="-7383" r="-32550" b="-72093"/>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3230413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5DCC4-4F4E-4D40-BB83-95B1B7F93D23}"/>
              </a:ext>
            </a:extLst>
          </p:cNvPr>
          <p:cNvSpPr>
            <a:spLocks noGrp="1"/>
          </p:cNvSpPr>
          <p:nvPr>
            <p:ph type="title"/>
          </p:nvPr>
        </p:nvSpPr>
        <p:spPr/>
        <p:txBody>
          <a:bodyPr>
            <a:normAutofit/>
          </a:bodyPr>
          <a:lstStyle/>
          <a:p>
            <a:r>
              <a:rPr lang="en-US" sz="5400" dirty="0"/>
              <a:t>Multiple Input and Output Channels</a:t>
            </a:r>
          </a:p>
        </p:txBody>
      </p:sp>
      <p:sp>
        <p:nvSpPr>
          <p:cNvPr id="5" name="Text Placeholder 4">
            <a:extLst>
              <a:ext uri="{FF2B5EF4-FFF2-40B4-BE49-F238E27FC236}">
                <a16:creationId xmlns:a16="http://schemas.microsoft.com/office/drawing/2014/main" id="{F2C2AAFE-DD3F-4603-AE87-2D2B896B19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181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FCE2D3-5FF7-4B27-8B85-101E1E3341C5}"/>
              </a:ext>
            </a:extLst>
          </p:cNvPr>
          <p:cNvSpPr>
            <a:spLocks noGrp="1"/>
          </p:cNvSpPr>
          <p:nvPr>
            <p:ph type="title"/>
          </p:nvPr>
        </p:nvSpPr>
        <p:spPr/>
        <p:txBody>
          <a:bodyPr/>
          <a:lstStyle/>
          <a:p>
            <a:r>
              <a:rPr lang="en-US" dirty="0"/>
              <a:t>Multiple Input Channels</a:t>
            </a:r>
          </a:p>
        </p:txBody>
      </p:sp>
      <p:sp>
        <p:nvSpPr>
          <p:cNvPr id="5" name="Content Placeholder 4">
            <a:extLst>
              <a:ext uri="{FF2B5EF4-FFF2-40B4-BE49-F238E27FC236}">
                <a16:creationId xmlns:a16="http://schemas.microsoft.com/office/drawing/2014/main" id="{E8EBDC25-DD9D-4A23-B0E7-B0F732C8090B}"/>
              </a:ext>
            </a:extLst>
          </p:cNvPr>
          <p:cNvSpPr>
            <a:spLocks noGrp="1"/>
          </p:cNvSpPr>
          <p:nvPr>
            <p:ph idx="1"/>
          </p:nvPr>
        </p:nvSpPr>
        <p:spPr/>
        <p:txBody>
          <a:bodyPr/>
          <a:lstStyle/>
          <a:p>
            <a:r>
              <a:rPr lang="en-US" dirty="0"/>
              <a:t>Color image may have three RGB channels</a:t>
            </a:r>
          </a:p>
          <a:p>
            <a:r>
              <a:rPr lang="en-US" dirty="0"/>
              <a:t>Converting to grayscale loses information</a:t>
            </a:r>
          </a:p>
        </p:txBody>
      </p:sp>
      <p:pic>
        <p:nvPicPr>
          <p:cNvPr id="6" name="Image" descr="Image">
            <a:extLst>
              <a:ext uri="{FF2B5EF4-FFF2-40B4-BE49-F238E27FC236}">
                <a16:creationId xmlns:a16="http://schemas.microsoft.com/office/drawing/2014/main" id="{7DF90472-78B0-4F7E-A2FC-1660BB72F1B3}"/>
              </a:ext>
            </a:extLst>
          </p:cNvPr>
          <p:cNvPicPr>
            <a:picLocks noChangeAspect="1"/>
          </p:cNvPicPr>
          <p:nvPr/>
        </p:nvPicPr>
        <p:blipFill>
          <a:blip r:embed="rId3"/>
          <a:stretch>
            <a:fillRect/>
          </a:stretch>
        </p:blipFill>
        <p:spPr>
          <a:xfrm>
            <a:off x="4112343" y="3174918"/>
            <a:ext cx="3317958" cy="3317957"/>
          </a:xfrm>
          <a:prstGeom prst="rect">
            <a:avLst/>
          </a:prstGeom>
          <a:ln w="12700">
            <a:miter lim="400000"/>
          </a:ln>
        </p:spPr>
      </p:pic>
    </p:spTree>
    <p:extLst>
      <p:ext uri="{BB962C8B-B14F-4D97-AF65-F5344CB8AC3E}">
        <p14:creationId xmlns:p14="http://schemas.microsoft.com/office/powerpoint/2010/main" val="682316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4D5D-7E60-45B6-927E-352CC61DDAB3}"/>
              </a:ext>
            </a:extLst>
          </p:cNvPr>
          <p:cNvSpPr>
            <a:spLocks noGrp="1"/>
          </p:cNvSpPr>
          <p:nvPr>
            <p:ph type="title"/>
          </p:nvPr>
        </p:nvSpPr>
        <p:spPr/>
        <p:txBody>
          <a:bodyPr/>
          <a:lstStyle/>
          <a:p>
            <a:r>
              <a:rPr lang="en-US" dirty="0"/>
              <a:t>Multiple Input Channels</a:t>
            </a:r>
          </a:p>
        </p:txBody>
      </p:sp>
      <p:sp>
        <p:nvSpPr>
          <p:cNvPr id="3" name="Content Placeholder 2">
            <a:extLst>
              <a:ext uri="{FF2B5EF4-FFF2-40B4-BE49-F238E27FC236}">
                <a16:creationId xmlns:a16="http://schemas.microsoft.com/office/drawing/2014/main" id="{D5522947-FE47-4659-813C-8C9207CC09FC}"/>
              </a:ext>
            </a:extLst>
          </p:cNvPr>
          <p:cNvSpPr>
            <a:spLocks noGrp="1"/>
          </p:cNvSpPr>
          <p:nvPr>
            <p:ph idx="1"/>
          </p:nvPr>
        </p:nvSpPr>
        <p:spPr/>
        <p:txBody>
          <a:bodyPr/>
          <a:lstStyle/>
          <a:p>
            <a:r>
              <a:rPr lang="en-US" dirty="0"/>
              <a:t>Color image may have three RGB channels</a:t>
            </a:r>
          </a:p>
          <a:p>
            <a:r>
              <a:rPr lang="en-US" dirty="0"/>
              <a:t>Converting to grayscale loses information</a:t>
            </a:r>
          </a:p>
        </p:txBody>
      </p:sp>
      <p:pic>
        <p:nvPicPr>
          <p:cNvPr id="4" name="Screen Shot 2019-02-15 at 12.07.22 PM.png" descr="Screen Shot 2019-02-15 at 12.07.22 PM.png">
            <a:extLst>
              <a:ext uri="{FF2B5EF4-FFF2-40B4-BE49-F238E27FC236}">
                <a16:creationId xmlns:a16="http://schemas.microsoft.com/office/drawing/2014/main" id="{8434AEB5-2D18-42ED-A405-757CAA6642EE}"/>
              </a:ext>
            </a:extLst>
          </p:cNvPr>
          <p:cNvPicPr>
            <a:picLocks noChangeAspect="1"/>
          </p:cNvPicPr>
          <p:nvPr/>
        </p:nvPicPr>
        <p:blipFill>
          <a:blip r:embed="rId2"/>
          <a:stretch>
            <a:fillRect/>
          </a:stretch>
        </p:blipFill>
        <p:spPr>
          <a:xfrm>
            <a:off x="1120782" y="3289800"/>
            <a:ext cx="9950436" cy="3568200"/>
          </a:xfrm>
          <a:prstGeom prst="rect">
            <a:avLst/>
          </a:prstGeom>
          <a:ln w="12700">
            <a:miter lim="400000"/>
          </a:ln>
        </p:spPr>
      </p:pic>
    </p:spTree>
    <p:extLst>
      <p:ext uri="{BB962C8B-B14F-4D97-AF65-F5344CB8AC3E}">
        <p14:creationId xmlns:p14="http://schemas.microsoft.com/office/powerpoint/2010/main" val="190856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0B0C-53F8-4543-8D3B-EFB15B4FEB95}"/>
              </a:ext>
            </a:extLst>
          </p:cNvPr>
          <p:cNvSpPr>
            <a:spLocks noGrp="1"/>
          </p:cNvSpPr>
          <p:nvPr>
            <p:ph type="title"/>
          </p:nvPr>
        </p:nvSpPr>
        <p:spPr/>
        <p:txBody>
          <a:bodyPr/>
          <a:lstStyle/>
          <a:p>
            <a:r>
              <a:rPr lang="en-US" dirty="0"/>
              <a:t>Multiple Input Channels</a:t>
            </a:r>
          </a:p>
        </p:txBody>
      </p:sp>
      <p:sp>
        <p:nvSpPr>
          <p:cNvPr id="3" name="Content Placeholder 2">
            <a:extLst>
              <a:ext uri="{FF2B5EF4-FFF2-40B4-BE49-F238E27FC236}">
                <a16:creationId xmlns:a16="http://schemas.microsoft.com/office/drawing/2014/main" id="{C8B1B0BA-9822-4740-BE06-E20542EB3458}"/>
              </a:ext>
            </a:extLst>
          </p:cNvPr>
          <p:cNvSpPr>
            <a:spLocks noGrp="1"/>
          </p:cNvSpPr>
          <p:nvPr>
            <p:ph idx="1"/>
          </p:nvPr>
        </p:nvSpPr>
        <p:spPr/>
        <p:txBody>
          <a:bodyPr/>
          <a:lstStyle/>
          <a:p>
            <a:r>
              <a:rPr lang="en-US" dirty="0"/>
              <a:t>Have a kernel for each channel, and then sum results over channels</a:t>
            </a:r>
          </a:p>
        </p:txBody>
      </p:sp>
      <p:pic>
        <p:nvPicPr>
          <p:cNvPr id="4" name="Screen Shot 2019-02-15 at 12.45.50 PM.png" descr="Screen Shot 2019-02-15 at 12.45.50 PM.png">
            <a:extLst>
              <a:ext uri="{FF2B5EF4-FFF2-40B4-BE49-F238E27FC236}">
                <a16:creationId xmlns:a16="http://schemas.microsoft.com/office/drawing/2014/main" id="{C1126A65-3A27-46E1-9B8E-78B2B4EA6ECB}"/>
              </a:ext>
            </a:extLst>
          </p:cNvPr>
          <p:cNvPicPr>
            <a:picLocks noChangeAspect="1"/>
          </p:cNvPicPr>
          <p:nvPr/>
        </p:nvPicPr>
        <p:blipFill>
          <a:blip r:embed="rId3"/>
          <a:stretch>
            <a:fillRect/>
          </a:stretch>
        </p:blipFill>
        <p:spPr>
          <a:xfrm>
            <a:off x="431529" y="2967458"/>
            <a:ext cx="6802698" cy="2943011"/>
          </a:xfrm>
          <a:prstGeom prst="rect">
            <a:avLst/>
          </a:prstGeom>
          <a:ln w="12700">
            <a:miter lim="400000"/>
          </a:ln>
        </p:spPr>
      </p:pic>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DF974942-8EBC-4CCC-930E-480637AF5558}"/>
                  </a:ext>
                </a:extLst>
              </p:cNvPr>
              <p:cNvSpPr txBox="1"/>
              <p:nvPr/>
            </p:nvSpPr>
            <p:spPr>
              <a:xfrm>
                <a:off x="7234227" y="3924527"/>
                <a:ext cx="4813049" cy="1028871"/>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sz="2400" i="1">
                              <a:solidFill>
                                <a:srgbClr val="000000"/>
                              </a:solidFill>
                              <a:latin typeface="Cambria Math" panose="02040503050406030204" pitchFamily="18" charset="0"/>
                            </a:rPr>
                          </m:ctrlPr>
                        </m:mPr>
                        <m:mr>
                          <m:e/>
                          <m:e>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1</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1</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2</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2</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4</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3</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5</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4</m:t>
                            </m:r>
                            <m:r>
                              <a:rPr sz="2400" i="1">
                                <a:solidFill>
                                  <a:srgbClr val="000000"/>
                                </a:solidFill>
                                <a:latin typeface="Cambria Math" panose="02040503050406030204" pitchFamily="18" charset="0"/>
                              </a:rPr>
                              <m:t>)</m:t>
                            </m:r>
                          </m:e>
                        </m:mr>
                        <m:mr>
                          <m:e/>
                          <m:e>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0</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0</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1</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1</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3</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2</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4</m:t>
                            </m:r>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3</m:t>
                            </m:r>
                            <m:r>
                              <a:rPr sz="2400" i="1">
                                <a:solidFill>
                                  <a:srgbClr val="000000"/>
                                </a:solidFill>
                                <a:latin typeface="Cambria Math" panose="02040503050406030204" pitchFamily="18" charset="0"/>
                              </a:rPr>
                              <m:t>)</m:t>
                            </m:r>
                          </m:e>
                        </m:mr>
                        <m:mr>
                          <m:e/>
                          <m:e>
                            <m:r>
                              <a:rPr sz="2400" i="1">
                                <a:solidFill>
                                  <a:srgbClr val="000000"/>
                                </a:solidFill>
                                <a:latin typeface="Cambria Math" panose="02040503050406030204" pitchFamily="18" charset="0"/>
                              </a:rPr>
                              <m:t>=</m:t>
                            </m:r>
                            <m:r>
                              <a:rPr sz="2400" i="1">
                                <a:solidFill>
                                  <a:srgbClr val="000000"/>
                                </a:solidFill>
                                <a:latin typeface="Cambria Math" panose="02040503050406030204" pitchFamily="18" charset="0"/>
                              </a:rPr>
                              <m:t>56</m:t>
                            </m:r>
                          </m:e>
                        </m:mr>
                      </m:m>
                    </m:oMath>
                  </m:oMathPara>
                </a14:m>
                <a:endParaRPr sz="2400" dirty="0"/>
              </a:p>
            </p:txBody>
          </p:sp>
        </mc:Choice>
        <mc:Fallback xmlns="">
          <p:sp>
            <p:nvSpPr>
              <p:cNvPr id="5" name="Equation">
                <a:extLst>
                  <a:ext uri="{FF2B5EF4-FFF2-40B4-BE49-F238E27FC236}">
                    <a16:creationId xmlns:a16="http://schemas.microsoft.com/office/drawing/2014/main" id="{DF974942-8EBC-4CCC-930E-480637AF5558}"/>
                  </a:ext>
                </a:extLst>
              </p:cNvPr>
              <p:cNvSpPr txBox="1">
                <a:spLocks noRot="1" noChangeAspect="1" noMove="1" noResize="1" noEditPoints="1" noAdjustHandles="1" noChangeArrowheads="1" noChangeShapeType="1" noTextEdit="1"/>
              </p:cNvSpPr>
              <p:nvPr/>
            </p:nvSpPr>
            <p:spPr>
              <a:xfrm>
                <a:off x="7234227" y="3924527"/>
                <a:ext cx="4813049" cy="1028871"/>
              </a:xfrm>
              <a:prstGeom prst="rect">
                <a:avLst/>
              </a:prstGeom>
              <a:blipFill>
                <a:blip r:embed="rId4"/>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481003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0F1B-3DDD-44F1-BF17-7E2805E7C175}"/>
              </a:ext>
            </a:extLst>
          </p:cNvPr>
          <p:cNvSpPr>
            <a:spLocks noGrp="1"/>
          </p:cNvSpPr>
          <p:nvPr>
            <p:ph type="title"/>
          </p:nvPr>
        </p:nvSpPr>
        <p:spPr/>
        <p:txBody>
          <a:bodyPr/>
          <a:lstStyle/>
          <a:p>
            <a:r>
              <a:rPr lang="en-US" dirty="0"/>
              <a:t>Multiple Input Channels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0EBAC5-860A-426B-8273-8876933EDBD3}"/>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m:t>
                        </m:r>
                      </m:sub>
                    </m:sSub>
                  </m:oMath>
                </a14:m>
                <a:r>
                  <a:rPr lang="en-US" dirty="0"/>
                  <a:t> input</a:t>
                </a:r>
              </a:p>
              <a:p>
                <a14:m>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𝑤</m:t>
                        </m:r>
                      </m:sub>
                    </m:sSub>
                  </m:oMath>
                </a14:m>
                <a:r>
                  <a:rPr lang="en-US" dirty="0"/>
                  <a:t> kernel</a:t>
                </a:r>
              </a:p>
              <a:p>
                <a14:m>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𝑤</m:t>
                        </m:r>
                      </m:sub>
                    </m:sSub>
                  </m:oMath>
                </a14:m>
                <a:r>
                  <a:rPr lang="en-US" dirty="0"/>
                  <a:t> output</a:t>
                </a:r>
              </a:p>
            </p:txBody>
          </p:sp>
        </mc:Choice>
        <mc:Fallback xmlns="">
          <p:sp>
            <p:nvSpPr>
              <p:cNvPr id="3" name="Content Placeholder 2">
                <a:extLst>
                  <a:ext uri="{FF2B5EF4-FFF2-40B4-BE49-F238E27FC236}">
                    <a16:creationId xmlns:a16="http://schemas.microsoft.com/office/drawing/2014/main" id="{180EBAC5-860A-426B-8273-8876933EDBD3}"/>
                  </a:ext>
                </a:extLst>
              </p:cNvPr>
              <p:cNvSpPr>
                <a:spLocks noGrp="1" noRot="1" noChangeAspect="1" noMove="1" noResize="1" noEditPoints="1" noAdjustHandles="1" noChangeArrowheads="1" noChangeShapeType="1" noTextEdit="1"/>
              </p:cNvSpPr>
              <p:nvPr>
                <p:ph idx="1"/>
              </p:nvPr>
            </p:nvSpPr>
            <p:spPr>
              <a:blipFill>
                <a:blip r:embed="rId3"/>
                <a:stretch>
                  <a:fillRect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AA80BA-A324-45AB-90DA-FCE7EB724C99}"/>
                  </a:ext>
                </a:extLst>
              </p:cNvPr>
              <p:cNvSpPr/>
              <p:nvPr/>
            </p:nvSpPr>
            <p:spPr>
              <a:xfrm>
                <a:off x="1504879" y="4001294"/>
                <a:ext cx="2632387" cy="792974"/>
              </a:xfrm>
              <a:prstGeom prst="rect">
                <a:avLst/>
              </a:prstGeom>
            </p:spPr>
            <p:txBody>
              <a:bodyPr wrap="none">
                <a:spAutoFit/>
              </a:bodyPr>
              <a:lstStyle/>
              <a:p>
                <a:pPr latinLnBrk="1">
                  <a:defRPr>
                    <a:solidFill>
                      <a:srgbClr val="000000"/>
                    </a:solidFill>
                  </a:defRPr>
                </a:pPr>
                <a14:m>
                  <m:oMathPara xmlns:m="http://schemas.openxmlformats.org/officeDocument/2006/math">
                    <m:oMathParaPr>
                      <m:jc m:val="centerGroup"/>
                    </m:oMathParaPr>
                    <m:oMath xmlns:m="http://schemas.openxmlformats.org/officeDocument/2006/math">
                      <m:r>
                        <a:rPr lang="ar-AE" sz="2400" i="1">
                          <a:solidFill>
                            <a:srgbClr val="000000"/>
                          </a:solidFill>
                          <a:latin typeface="Cambria Math" panose="02040503050406030204" pitchFamily="18" charset="0"/>
                        </a:rPr>
                        <m:t>𝐘</m:t>
                      </m:r>
                      <m:r>
                        <a:rPr lang="ar-AE" sz="2400" i="1">
                          <a:solidFill>
                            <a:srgbClr val="000000"/>
                          </a:solidFill>
                          <a:latin typeface="Cambria Math" panose="02040503050406030204" pitchFamily="18" charset="0"/>
                        </a:rPr>
                        <m:t>=</m:t>
                      </m:r>
                      <m:limUpp>
                        <m:limUppPr>
                          <m:ctrlPr>
                            <a:rPr lang="ar-AE" sz="2400" i="1">
                              <a:solidFill>
                                <a:srgbClr val="000000"/>
                              </a:solidFill>
                              <a:latin typeface="Cambria Math" panose="02040503050406030204" pitchFamily="18" charset="0"/>
                            </a:rPr>
                          </m:ctrlPr>
                        </m:limUppPr>
                        <m:e>
                          <m:limLow>
                            <m:limLowPr>
                              <m:ctrlPr>
                                <a:rPr lang="ar-AE" sz="2400" i="1">
                                  <a:solidFill>
                                    <a:srgbClr val="000000"/>
                                  </a:solidFill>
                                  <a:latin typeface="Cambria Math" panose="02040503050406030204" pitchFamily="18" charset="0"/>
                                </a:rPr>
                              </m:ctrlPr>
                            </m:limLowPr>
                            <m:e>
                              <m:r>
                                <a:rPr lang="ar-AE" sz="2400" i="1">
                                  <a:solidFill>
                                    <a:srgbClr val="000000"/>
                                  </a:solidFill>
                                  <a:latin typeface="Cambria Math" panose="02040503050406030204" pitchFamily="18" charset="0"/>
                                </a:rPr>
                                <m:t>∑</m:t>
                              </m:r>
                            </m:e>
                            <m:lim>
                              <m:r>
                                <a:rPr lang="ar-AE" sz="2400" i="1">
                                  <a:solidFill>
                                    <a:srgbClr val="000000"/>
                                  </a:solidFill>
                                  <a:latin typeface="Cambria Math" panose="02040503050406030204" pitchFamily="18" charset="0"/>
                                </a:rPr>
                                <m:t>𝑖</m:t>
                              </m:r>
                              <m:r>
                                <a:rPr lang="ar-AE" sz="2400" i="1">
                                  <a:solidFill>
                                    <a:srgbClr val="000000"/>
                                  </a:solidFill>
                                  <a:latin typeface="Cambria Math" panose="02040503050406030204" pitchFamily="18" charset="0"/>
                                </a:rPr>
                                <m:t>=</m:t>
                              </m:r>
                              <m:r>
                                <a:rPr lang="ar-AE" sz="2400" i="1">
                                  <a:solidFill>
                                    <a:srgbClr val="000000"/>
                                  </a:solidFill>
                                  <a:latin typeface="Cambria Math" panose="02040503050406030204" pitchFamily="18" charset="0"/>
                                </a:rPr>
                                <m:t>0</m:t>
                              </m:r>
                            </m:lim>
                          </m:limLow>
                        </m:e>
                        <m:lim>
                          <m:sSub>
                            <m:sSubPr>
                              <m:ctrlPr>
                                <a:rPr lang="ar-AE" sz="2400" i="1">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𝑐</m:t>
                              </m:r>
                            </m:e>
                            <m:sub>
                              <m:r>
                                <a:rPr lang="ar-AE" sz="2400" i="1">
                                  <a:solidFill>
                                    <a:srgbClr val="000000"/>
                                  </a:solidFill>
                                  <a:latin typeface="Cambria Math" panose="02040503050406030204" pitchFamily="18" charset="0"/>
                                </a:rPr>
                                <m:t>𝑖</m:t>
                              </m:r>
                            </m:sub>
                          </m:sSub>
                        </m:lim>
                      </m:limUpp>
                      <m:sSub>
                        <m:sSubPr>
                          <m:ctrlPr>
                            <a:rPr lang="ar-AE" sz="2400" i="1">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𝐗</m:t>
                          </m:r>
                        </m:e>
                        <m:sub>
                          <m:r>
                            <a:rPr lang="ar-AE" sz="2400" i="1">
                              <a:solidFill>
                                <a:srgbClr val="000000"/>
                              </a:solidFill>
                              <a:latin typeface="Cambria Math" panose="02040503050406030204" pitchFamily="18" charset="0"/>
                            </a:rPr>
                            <m:t>𝑖</m:t>
                          </m:r>
                          <m:r>
                            <a:rPr lang="ar-AE" sz="2400" i="1">
                              <a:solidFill>
                                <a:srgbClr val="000000"/>
                              </a:solidFill>
                              <a:latin typeface="Cambria Math" panose="02040503050406030204" pitchFamily="18" charset="0"/>
                            </a:rPr>
                            <m:t>,:,:</m:t>
                          </m:r>
                        </m:sub>
                      </m:sSub>
                      <m:r>
                        <a:rPr lang="ar-AE" sz="2400" i="1">
                          <a:solidFill>
                            <a:srgbClr val="000000"/>
                          </a:solidFill>
                          <a:latin typeface="Cambria Math" panose="02040503050406030204" pitchFamily="18" charset="0"/>
                        </a:rPr>
                        <m:t>⋆</m:t>
                      </m:r>
                      <m:sSub>
                        <m:sSubPr>
                          <m:ctrlPr>
                            <a:rPr lang="ar-AE" sz="2400" i="1">
                              <a:solidFill>
                                <a:srgbClr val="000000"/>
                              </a:solidFill>
                              <a:latin typeface="Cambria Math" panose="02040503050406030204" pitchFamily="18" charset="0"/>
                            </a:rPr>
                          </m:ctrlPr>
                        </m:sSubPr>
                        <m:e>
                          <m:r>
                            <a:rPr lang="ar-AE" sz="2400" i="1">
                              <a:solidFill>
                                <a:srgbClr val="000000"/>
                              </a:solidFill>
                              <a:latin typeface="Cambria Math" panose="02040503050406030204" pitchFamily="18" charset="0"/>
                            </a:rPr>
                            <m:t>𝐖</m:t>
                          </m:r>
                        </m:e>
                        <m:sub>
                          <m:r>
                            <a:rPr lang="ar-AE" sz="2400" i="1">
                              <a:solidFill>
                                <a:srgbClr val="000000"/>
                              </a:solidFill>
                              <a:latin typeface="Cambria Math" panose="02040503050406030204" pitchFamily="18" charset="0"/>
                            </a:rPr>
                            <m:t>𝑖</m:t>
                          </m:r>
                          <m:r>
                            <a:rPr lang="ar-AE" sz="2400" i="1">
                              <a:solidFill>
                                <a:srgbClr val="000000"/>
                              </a:solidFill>
                              <a:latin typeface="Cambria Math" panose="02040503050406030204" pitchFamily="18" charset="0"/>
                            </a:rPr>
                            <m:t>,:,:</m:t>
                          </m:r>
                        </m:sub>
                      </m:sSub>
                    </m:oMath>
                  </m:oMathPara>
                </a14:m>
                <a:endParaRPr lang="ar-AE" sz="2400" dirty="0"/>
              </a:p>
            </p:txBody>
          </p:sp>
        </mc:Choice>
        <mc:Fallback xmlns="">
          <p:sp>
            <p:nvSpPr>
              <p:cNvPr id="4" name="Rectangle 3">
                <a:extLst>
                  <a:ext uri="{FF2B5EF4-FFF2-40B4-BE49-F238E27FC236}">
                    <a16:creationId xmlns:a16="http://schemas.microsoft.com/office/drawing/2014/main" id="{C1AA80BA-A324-45AB-90DA-FCE7EB724C99}"/>
                  </a:ext>
                </a:extLst>
              </p:cNvPr>
              <p:cNvSpPr>
                <a:spLocks noRot="1" noChangeAspect="1" noMove="1" noResize="1" noEditPoints="1" noAdjustHandles="1" noChangeArrowheads="1" noChangeShapeType="1" noTextEdit="1"/>
              </p:cNvSpPr>
              <p:nvPr/>
            </p:nvSpPr>
            <p:spPr>
              <a:xfrm>
                <a:off x="1504879" y="4001294"/>
                <a:ext cx="2632387" cy="792974"/>
              </a:xfrm>
              <a:prstGeom prst="rect">
                <a:avLst/>
              </a:prstGeom>
              <a:blipFill>
                <a:blip r:embed="rId4"/>
                <a:stretch>
                  <a:fillRect/>
                </a:stretch>
              </a:blipFill>
            </p:spPr>
            <p:txBody>
              <a:bodyPr/>
              <a:lstStyle/>
              <a:p>
                <a:r>
                  <a:rPr lang="en-US">
                    <a:noFill/>
                  </a:rPr>
                  <a:t> </a:t>
                </a:r>
              </a:p>
            </p:txBody>
          </p:sp>
        </mc:Fallback>
      </mc:AlternateContent>
      <p:sp>
        <p:nvSpPr>
          <p:cNvPr id="5" name="object 3">
            <a:extLst>
              <a:ext uri="{FF2B5EF4-FFF2-40B4-BE49-F238E27FC236}">
                <a16:creationId xmlns:a16="http://schemas.microsoft.com/office/drawing/2014/main" id="{CBFED6EC-0BEA-48E5-917F-057FD665EFD1}"/>
              </a:ext>
            </a:extLst>
          </p:cNvPr>
          <p:cNvSpPr/>
          <p:nvPr/>
        </p:nvSpPr>
        <p:spPr>
          <a:xfrm>
            <a:off x="6531825" y="850416"/>
            <a:ext cx="5005961" cy="3719512"/>
          </a:xfrm>
          <a:prstGeom prst="rect">
            <a:avLst/>
          </a:prstGeom>
          <a:blipFill>
            <a:blip r:embed="rId5"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E5CEA83-A031-4C05-9428-0C057B48A268}"/>
                  </a:ext>
                </a:extLst>
              </p:cNvPr>
              <p:cNvSpPr/>
              <p:nvPr/>
            </p:nvSpPr>
            <p:spPr>
              <a:xfrm>
                <a:off x="5186730" y="4604734"/>
                <a:ext cx="6952261" cy="1569660"/>
              </a:xfrm>
              <a:prstGeom prst="rect">
                <a:avLst/>
              </a:prstGeom>
            </p:spPr>
            <p:txBody>
              <a:bodyPr wrap="square">
                <a:spAutoFit/>
              </a:bodyPr>
              <a:lstStyle/>
              <a:p>
                <a:pPr marL="342900" indent="-342900">
                  <a:buFont typeface="Arial" panose="020B0604020202020204" pitchFamily="34" charset="0"/>
                  <a:buChar char="•"/>
                </a:pPr>
                <a:r>
                  <a:rPr lang="en-US" sz="2400" dirty="0">
                    <a:cs typeface="Calibri"/>
                  </a:rPr>
                  <a:t>The </a:t>
                </a:r>
                <a:r>
                  <a:rPr lang="en-US" sz="2400" spc="-5" dirty="0">
                    <a:cs typeface="Calibri"/>
                  </a:rPr>
                  <a:t>input is an </a:t>
                </a:r>
                <a:r>
                  <a:rPr lang="en-US" sz="2400" spc="-15" dirty="0">
                    <a:cs typeface="Calibri"/>
                  </a:rPr>
                  <a:t>order-3 </a:t>
                </a:r>
                <a:r>
                  <a:rPr lang="en-US" sz="2400" spc="-10" dirty="0">
                    <a:cs typeface="Calibri"/>
                  </a:rPr>
                  <a:t>tensor </a:t>
                </a:r>
                <a:r>
                  <a:rPr lang="en-US" sz="2400" spc="-5" dirty="0">
                    <a:cs typeface="Calibri"/>
                  </a:rPr>
                  <a:t>of shape </a:t>
                </a:r>
                <a14:m>
                  <m:oMath xmlns:m="http://schemas.openxmlformats.org/officeDocument/2006/math">
                    <m:r>
                      <a:rPr lang="en-US" sz="2400" b="0" i="0" smtClean="0">
                        <a:latin typeface="Cambria Math" panose="02040503050406030204" pitchFamily="18" charset="0"/>
                      </a:rPr>
                      <m:t>3</m:t>
                    </m:r>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h</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𝑤</m:t>
                        </m:r>
                      </m:sub>
                    </m:sSub>
                  </m:oMath>
                </a14:m>
                <a:endParaRPr lang="en-US" sz="2400" spc="-5" dirty="0">
                  <a:cs typeface="Calibri"/>
                </a:endParaRPr>
              </a:p>
              <a:p>
                <a:pPr marL="342900" indent="-342900">
                  <a:buFont typeface="Arial" panose="020B0604020202020204" pitchFamily="34" charset="0"/>
                  <a:buChar char="•"/>
                </a:pPr>
                <a:r>
                  <a:rPr lang="en-US" sz="2400" spc="-5" dirty="0">
                    <a:cs typeface="Calibri"/>
                  </a:rPr>
                  <a:t>The filter is an order-3 tensor of shape </a:t>
                </a:r>
                <a14:m>
                  <m:oMath xmlns:m="http://schemas.openxmlformats.org/officeDocument/2006/math">
                    <m:r>
                      <a:rPr lang="en-US" sz="2400">
                        <a:latin typeface="Cambria Math" panose="02040503050406030204" pitchFamily="18" charset="0"/>
                      </a:rPr>
                      <m:t>3</m:t>
                    </m:r>
                    <m:r>
                      <a:rPr lang="en-US" sz="2400">
                        <a:latin typeface="Cambria Math" panose="02040503050406030204" pitchFamily="18" charset="0"/>
                      </a:rPr>
                      <m:t>∗</m:t>
                    </m:r>
                    <m:r>
                      <a:rPr lang="en-US" sz="2400" b="0" i="0" smtClean="0">
                        <a:latin typeface="Cambria Math" panose="02040503050406030204" pitchFamily="18" charset="0"/>
                      </a:rPr>
                      <m:t>3</m:t>
                    </m:r>
                    <m:r>
                      <a:rPr lang="en-US" sz="2400" b="0" i="0" smtClean="0">
                        <a:latin typeface="Cambria Math" panose="02040503050406030204" pitchFamily="18" charset="0"/>
                      </a:rPr>
                      <m:t>∗</m:t>
                    </m:r>
                    <m:r>
                      <a:rPr lang="en-US" sz="2400" b="0" i="0" smtClean="0">
                        <a:latin typeface="Cambria Math" panose="02040503050406030204" pitchFamily="18" charset="0"/>
                      </a:rPr>
                      <m:t>3</m:t>
                    </m:r>
                  </m:oMath>
                </a14:m>
                <a:endParaRPr lang="en-US" sz="2400" dirty="0"/>
              </a:p>
              <a:p>
                <a:pPr marL="342900" indent="-342900">
                  <a:buFont typeface="Arial" panose="020B0604020202020204" pitchFamily="34" charset="0"/>
                  <a:buChar char="•"/>
                </a:pPr>
                <a:r>
                  <a:rPr lang="en-US" sz="2400" dirty="0"/>
                  <a:t>The output is a matrix (order-2 tensor) of shape </a:t>
                </a:r>
                <a14:m>
                  <m:oMath xmlns:m="http://schemas.openxmlformats.org/officeDocument/2006/math">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h</m:t>
                            </m:r>
                          </m:sub>
                        </m:sSub>
                        <m:r>
                          <a:rPr lang="en-US" sz="2400" b="0" i="1" smtClean="0">
                            <a:latin typeface="Cambria Math" panose="02040503050406030204" pitchFamily="18" charset="0"/>
                          </a:rPr>
                          <m:t>−</m:t>
                        </m:r>
                        <m:r>
                          <a:rPr lang="en-US" sz="2400" b="0" i="1" smtClean="0">
                            <a:latin typeface="Cambria Math" panose="02040503050406030204" pitchFamily="18" charset="0"/>
                          </a:rPr>
                          <m:t>2</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oMath>
                </a14:m>
                <a:endParaRPr lang="en-US" sz="2400" dirty="0"/>
              </a:p>
            </p:txBody>
          </p:sp>
        </mc:Choice>
        <mc:Fallback xmlns="">
          <p:sp>
            <p:nvSpPr>
              <p:cNvPr id="6" name="Rectangle 5">
                <a:extLst>
                  <a:ext uri="{FF2B5EF4-FFF2-40B4-BE49-F238E27FC236}">
                    <a16:creationId xmlns:a16="http://schemas.microsoft.com/office/drawing/2014/main" id="{4E5CEA83-A031-4C05-9428-0C057B48A268}"/>
                  </a:ext>
                </a:extLst>
              </p:cNvPr>
              <p:cNvSpPr>
                <a:spLocks noRot="1" noChangeAspect="1" noMove="1" noResize="1" noEditPoints="1" noAdjustHandles="1" noChangeArrowheads="1" noChangeShapeType="1" noTextEdit="1"/>
              </p:cNvSpPr>
              <p:nvPr/>
            </p:nvSpPr>
            <p:spPr>
              <a:xfrm>
                <a:off x="5186730" y="4604734"/>
                <a:ext cx="6952261" cy="1569660"/>
              </a:xfrm>
              <a:prstGeom prst="rect">
                <a:avLst/>
              </a:prstGeom>
              <a:blipFill>
                <a:blip r:embed="rId6"/>
                <a:stretch>
                  <a:fillRect l="-1228" t="-3101" b="-4264"/>
                </a:stretch>
              </a:blipFill>
            </p:spPr>
            <p:txBody>
              <a:bodyPr/>
              <a:lstStyle/>
              <a:p>
                <a:r>
                  <a:rPr lang="en-US">
                    <a:noFill/>
                  </a:rPr>
                  <a:t> </a:t>
                </a:r>
              </a:p>
            </p:txBody>
          </p:sp>
        </mc:Fallback>
      </mc:AlternateContent>
    </p:spTree>
    <p:extLst>
      <p:ext uri="{BB962C8B-B14F-4D97-AF65-F5344CB8AC3E}">
        <p14:creationId xmlns:p14="http://schemas.microsoft.com/office/powerpoint/2010/main" val="540767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0EBD-409B-4556-A6B3-0A226E6A9259}"/>
              </a:ext>
            </a:extLst>
          </p:cNvPr>
          <p:cNvSpPr>
            <a:spLocks noGrp="1"/>
          </p:cNvSpPr>
          <p:nvPr>
            <p:ph type="title"/>
          </p:nvPr>
        </p:nvSpPr>
        <p:spPr/>
        <p:txBody>
          <a:bodyPr/>
          <a:lstStyle/>
          <a:p>
            <a:r>
              <a:rPr lang="en-US" dirty="0"/>
              <a:t>Multiple Output Channels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A6BB90-BD37-4AEE-A8A9-ADACDB44FC68}"/>
                  </a:ext>
                </a:extLst>
              </p:cNvPr>
              <p:cNvSpPr>
                <a:spLocks noGrp="1"/>
              </p:cNvSpPr>
              <p:nvPr>
                <p:ph idx="1"/>
              </p:nvPr>
            </p:nvSpPr>
            <p:spPr/>
            <p:txBody>
              <a:bodyPr/>
              <a:lstStyle/>
              <a:p>
                <a:r>
                  <a:rPr lang="en-US" dirty="0"/>
                  <a:t>No matter how many inputs channels, so far we always get single output channel</a:t>
                </a:r>
              </a:p>
              <a:p>
                <a:r>
                  <a:rPr lang="en-US" dirty="0"/>
                  <a:t>We can have multiple 3-D kernels, each one generates an output channel</a:t>
                </a:r>
              </a:p>
              <a:p>
                <a:r>
                  <a:rPr lang="en-US" dirty="0"/>
                  <a:t>Input </a:t>
                </a:r>
                <a14:m>
                  <m:oMath xmlns:m="http://schemas.openxmlformats.org/officeDocument/2006/math">
                    <m:r>
                      <a:rPr lang="en-US" b="1" i="1">
                        <a:latin typeface="Cambria Math" panose="02040503050406030204" pitchFamily="18" charset="0"/>
                      </a:rPr>
                      <m:t>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𝑤</m:t>
                        </m:r>
                      </m:sub>
                    </m:sSub>
                  </m:oMath>
                </a14:m>
                <a:endParaRPr lang="en-US" dirty="0"/>
              </a:p>
              <a:p>
                <a:r>
                  <a:rPr lang="en-US" dirty="0"/>
                  <a:t>Kernel </a:t>
                </a:r>
                <a14:m>
                  <m:oMath xmlns:m="http://schemas.openxmlformats.org/officeDocument/2006/math">
                    <m:r>
                      <a:rPr lang="en-US" b="1" i="1">
                        <a:latin typeface="Cambria Math" panose="02040503050406030204" pitchFamily="18" charset="0"/>
                      </a:rPr>
                      <m:t>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𝑜</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𝑤</m:t>
                        </m:r>
                      </m:sub>
                    </m:sSub>
                  </m:oMath>
                </a14:m>
                <a:r>
                  <a:rPr lang="en-US" dirty="0"/>
                  <a:t> </a:t>
                </a:r>
              </a:p>
              <a:p>
                <a:r>
                  <a:rPr lang="en-US" dirty="0"/>
                  <a:t>Output </a:t>
                </a:r>
                <a14:m>
                  <m:oMath xmlns:m="http://schemas.openxmlformats.org/officeDocument/2006/math">
                    <m:r>
                      <a:rPr lang="en-US" b="1" i="1">
                        <a:latin typeface="Cambria Math" panose="02040503050406030204" pitchFamily="18" charset="0"/>
                      </a:rPr>
                      <m:t>𝒀</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𝑤</m:t>
                        </m:r>
                      </m:sub>
                    </m:sSub>
                  </m:oMath>
                </a14:m>
                <a:r>
                  <a:rPr lang="en-US" dirty="0"/>
                  <a:t> </a:t>
                </a:r>
              </a:p>
            </p:txBody>
          </p:sp>
        </mc:Choice>
        <mc:Fallback xmlns="">
          <p:sp>
            <p:nvSpPr>
              <p:cNvPr id="3" name="Content Placeholder 2">
                <a:extLst>
                  <a:ext uri="{FF2B5EF4-FFF2-40B4-BE49-F238E27FC236}">
                    <a16:creationId xmlns:a16="http://schemas.microsoft.com/office/drawing/2014/main" id="{E2A6BB90-BD37-4AEE-A8A9-ADACDB44FC68}"/>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Equation">
                <a:extLst>
                  <a:ext uri="{FF2B5EF4-FFF2-40B4-BE49-F238E27FC236}">
                    <a16:creationId xmlns:a16="http://schemas.microsoft.com/office/drawing/2014/main" id="{CE135C05-3B89-45BE-B648-2D866B013C16}"/>
                  </a:ext>
                </a:extLst>
              </p:cNvPr>
              <p:cNvSpPr txBox="1"/>
              <p:nvPr/>
            </p:nvSpPr>
            <p:spPr>
              <a:xfrm>
                <a:off x="7269882" y="3892802"/>
                <a:ext cx="2675692" cy="391219"/>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𝐘</m:t>
                          </m:r>
                        </m:e>
                        <m:sub>
                          <m:r>
                            <a:rPr sz="3000" i="1">
                              <a:solidFill>
                                <a:srgbClr val="000000"/>
                              </a:solidFill>
                              <a:latin typeface="Cambria Math" panose="02040503050406030204" pitchFamily="18" charset="0"/>
                            </a:rPr>
                            <m:t>𝑖</m:t>
                          </m:r>
                          <m:r>
                            <a:rPr sz="3000" i="1">
                              <a:solidFill>
                                <a:srgbClr val="000000"/>
                              </a:solidFill>
                              <a:latin typeface="Cambria Math" panose="02040503050406030204" pitchFamily="18" charset="0"/>
                            </a:rPr>
                            <m:t>,:,:</m:t>
                          </m:r>
                        </m:sub>
                      </m:sSub>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𝐗</m:t>
                      </m:r>
                      <m:r>
                        <a:rPr sz="3000" i="1">
                          <a:solidFill>
                            <a:srgbClr val="000000"/>
                          </a:solidFill>
                          <a:latin typeface="Cambria Math" panose="02040503050406030204" pitchFamily="18" charset="0"/>
                        </a:rPr>
                        <m:t>⋆</m:t>
                      </m:r>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𝐖</m:t>
                          </m:r>
                        </m:e>
                        <m:sub>
                          <m:r>
                            <a:rPr sz="3000" i="1">
                              <a:solidFill>
                                <a:srgbClr val="000000"/>
                              </a:solidFill>
                              <a:latin typeface="Cambria Math" panose="02040503050406030204" pitchFamily="18" charset="0"/>
                            </a:rPr>
                            <m:t>𝑖</m:t>
                          </m:r>
                          <m:r>
                            <a:rPr sz="3000" i="1">
                              <a:solidFill>
                                <a:srgbClr val="000000"/>
                              </a:solidFill>
                              <a:latin typeface="Cambria Math" panose="02040503050406030204" pitchFamily="18" charset="0"/>
                            </a:rPr>
                            <m:t>,:,:,:</m:t>
                          </m:r>
                        </m:sub>
                      </m:sSub>
                    </m:oMath>
                  </m:oMathPara>
                </a14:m>
                <a:endParaRPr sz="3000" dirty="0"/>
              </a:p>
            </p:txBody>
          </p:sp>
        </mc:Choice>
        <mc:Fallback xmlns="">
          <p:sp>
            <p:nvSpPr>
              <p:cNvPr id="4" name="Equation">
                <a:extLst>
                  <a:ext uri="{FF2B5EF4-FFF2-40B4-BE49-F238E27FC236}">
                    <a16:creationId xmlns:a16="http://schemas.microsoft.com/office/drawing/2014/main" id="{CE135C05-3B89-45BE-B648-2D866B013C16}"/>
                  </a:ext>
                </a:extLst>
              </p:cNvPr>
              <p:cNvSpPr txBox="1">
                <a:spLocks noRot="1" noChangeAspect="1" noMove="1" noResize="1" noEditPoints="1" noAdjustHandles="1" noChangeArrowheads="1" noChangeShapeType="1" noTextEdit="1"/>
              </p:cNvSpPr>
              <p:nvPr/>
            </p:nvSpPr>
            <p:spPr>
              <a:xfrm>
                <a:off x="7269882" y="3892802"/>
                <a:ext cx="2675692" cy="391219"/>
              </a:xfrm>
              <a:prstGeom prst="rect">
                <a:avLst/>
              </a:prstGeom>
              <a:blipFill>
                <a:blip r:embed="rId4"/>
                <a:stretch>
                  <a:fillRect b="-2187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quation">
                <a:extLst>
                  <a:ext uri="{FF2B5EF4-FFF2-40B4-BE49-F238E27FC236}">
                    <a16:creationId xmlns:a16="http://schemas.microsoft.com/office/drawing/2014/main" id="{ACD426E2-090C-4F28-9103-D06794316B46}"/>
                  </a:ext>
                </a:extLst>
              </p:cNvPr>
              <p:cNvSpPr txBox="1"/>
              <p:nvPr/>
            </p:nvSpPr>
            <p:spPr>
              <a:xfrm>
                <a:off x="7385024" y="4455575"/>
                <a:ext cx="2233661" cy="375876"/>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m:rPr>
                          <m:nor/>
                        </m:rPr>
                        <a:rPr sz="3000" i="1">
                          <a:solidFill>
                            <a:srgbClr val="000000"/>
                          </a:solidFill>
                          <a:latin typeface="Cambria Math" panose="02040503050406030204" pitchFamily="18" charset="0"/>
                        </a:rPr>
                        <m:t>for</m:t>
                      </m:r>
                      <m:r>
                        <a:rPr sz="3000" i="1">
                          <a:solidFill>
                            <a:srgbClr val="000000"/>
                          </a:solidFill>
                          <a:latin typeface="Cambria Math" panose="02040503050406030204" pitchFamily="18" charset="0"/>
                        </a:rPr>
                        <m:t>𝑖</m:t>
                      </m:r>
                      <m:r>
                        <a:rPr sz="3000" i="1">
                          <a:solidFill>
                            <a:srgbClr val="000000"/>
                          </a:solidFill>
                          <a:latin typeface="Cambria Math" panose="02040503050406030204" pitchFamily="18" charset="0"/>
                        </a:rPr>
                        <m:t>=</m:t>
                      </m:r>
                      <m:r>
                        <a:rPr sz="3000" i="1">
                          <a:solidFill>
                            <a:srgbClr val="000000"/>
                          </a:solidFill>
                          <a:latin typeface="Cambria Math" panose="02040503050406030204" pitchFamily="18" charset="0"/>
                        </a:rPr>
                        <m:t>1</m:t>
                      </m:r>
                      <m:r>
                        <a:rPr sz="3000" i="1">
                          <a:solidFill>
                            <a:srgbClr val="000000"/>
                          </a:solidFill>
                          <a:latin typeface="Cambria Math" panose="02040503050406030204" pitchFamily="18" charset="0"/>
                        </a:rPr>
                        <m:t>,…,</m:t>
                      </m:r>
                      <m:sSub>
                        <m:sSubPr>
                          <m:ctrlPr>
                            <a:rPr sz="3000" i="1">
                              <a:solidFill>
                                <a:srgbClr val="000000"/>
                              </a:solidFill>
                              <a:latin typeface="Cambria Math" panose="02040503050406030204" pitchFamily="18" charset="0"/>
                            </a:rPr>
                          </m:ctrlPr>
                        </m:sSubPr>
                        <m:e>
                          <m:r>
                            <a:rPr sz="3000" i="1">
                              <a:solidFill>
                                <a:srgbClr val="000000"/>
                              </a:solidFill>
                              <a:latin typeface="Cambria Math" panose="02040503050406030204" pitchFamily="18" charset="0"/>
                            </a:rPr>
                            <m:t>𝑐</m:t>
                          </m:r>
                        </m:e>
                        <m:sub>
                          <m:r>
                            <a:rPr sz="3000" i="1">
                              <a:solidFill>
                                <a:srgbClr val="000000"/>
                              </a:solidFill>
                              <a:latin typeface="Cambria Math" panose="02040503050406030204" pitchFamily="18" charset="0"/>
                            </a:rPr>
                            <m:t>𝑜</m:t>
                          </m:r>
                        </m:sub>
                      </m:sSub>
                    </m:oMath>
                  </m:oMathPara>
                </a14:m>
                <a:endParaRPr sz="3000" dirty="0"/>
              </a:p>
            </p:txBody>
          </p:sp>
        </mc:Choice>
        <mc:Fallback xmlns="">
          <p:sp>
            <p:nvSpPr>
              <p:cNvPr id="5" name="Equation">
                <a:extLst>
                  <a:ext uri="{FF2B5EF4-FFF2-40B4-BE49-F238E27FC236}">
                    <a16:creationId xmlns:a16="http://schemas.microsoft.com/office/drawing/2014/main" id="{ACD426E2-090C-4F28-9103-D06794316B46}"/>
                  </a:ext>
                </a:extLst>
              </p:cNvPr>
              <p:cNvSpPr txBox="1">
                <a:spLocks noRot="1" noChangeAspect="1" noMove="1" noResize="1" noEditPoints="1" noAdjustHandles="1" noChangeArrowheads="1" noChangeShapeType="1" noTextEdit="1"/>
              </p:cNvSpPr>
              <p:nvPr/>
            </p:nvSpPr>
            <p:spPr>
              <a:xfrm>
                <a:off x="7385024" y="4455575"/>
                <a:ext cx="2233661" cy="375876"/>
              </a:xfrm>
              <a:prstGeom prst="rect">
                <a:avLst/>
              </a:prstGeom>
              <a:blipFill>
                <a:blip r:embed="rId5"/>
                <a:stretch>
                  <a:fillRect r="-817" b="-17742"/>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225057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C459-D067-4850-82C6-C09E2ACE2BF5}"/>
              </a:ext>
            </a:extLst>
          </p:cNvPr>
          <p:cNvSpPr>
            <a:spLocks noGrp="1"/>
          </p:cNvSpPr>
          <p:nvPr>
            <p:ph type="title"/>
          </p:nvPr>
        </p:nvSpPr>
        <p:spPr/>
        <p:txBody>
          <a:bodyPr/>
          <a:lstStyle/>
          <a:p>
            <a:r>
              <a:rPr lang="en-US" dirty="0"/>
              <a:t>Tensor Inner Product</a:t>
            </a:r>
          </a:p>
        </p:txBody>
      </p:sp>
      <p:sp>
        <p:nvSpPr>
          <p:cNvPr id="3" name="Content Placeholder 2">
            <a:extLst>
              <a:ext uri="{FF2B5EF4-FFF2-40B4-BE49-F238E27FC236}">
                <a16:creationId xmlns:a16="http://schemas.microsoft.com/office/drawing/2014/main" id="{F9E82774-DA17-49B0-9024-D2E3FCB039A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A3A584D-1846-484B-840B-D18E313BDAAF}"/>
              </a:ext>
            </a:extLst>
          </p:cNvPr>
          <p:cNvPicPr>
            <a:picLocks noChangeAspect="1"/>
          </p:cNvPicPr>
          <p:nvPr/>
        </p:nvPicPr>
        <p:blipFill rotWithShape="1">
          <a:blip r:embed="rId3"/>
          <a:srcRect b="21874"/>
          <a:stretch/>
        </p:blipFill>
        <p:spPr>
          <a:xfrm>
            <a:off x="838200" y="1825625"/>
            <a:ext cx="5823249" cy="3051175"/>
          </a:xfrm>
          <a:prstGeom prst="rect">
            <a:avLst/>
          </a:prstGeom>
        </p:spPr>
      </p:pic>
    </p:spTree>
    <p:extLst>
      <p:ext uri="{BB962C8B-B14F-4D97-AF65-F5344CB8AC3E}">
        <p14:creationId xmlns:p14="http://schemas.microsoft.com/office/powerpoint/2010/main" val="113429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84D7-CBA8-4866-9279-953559B2DE54}"/>
              </a:ext>
            </a:extLst>
          </p:cNvPr>
          <p:cNvSpPr>
            <a:spLocks noGrp="1"/>
          </p:cNvSpPr>
          <p:nvPr>
            <p:ph type="title"/>
          </p:nvPr>
        </p:nvSpPr>
        <p:spPr/>
        <p:txBody>
          <a:bodyPr/>
          <a:lstStyle/>
          <a:p>
            <a:r>
              <a:rPr lang="en-US" dirty="0"/>
              <a:t>Multiple </a:t>
            </a:r>
            <a:r>
              <a:rPr lang="en-US" dirty="0" err="1"/>
              <a:t>Input/Output</a:t>
            </a:r>
            <a:r>
              <a:rPr lang="en-US" dirty="0"/>
              <a:t> Channels</a:t>
            </a:r>
          </a:p>
        </p:txBody>
      </p:sp>
      <p:sp>
        <p:nvSpPr>
          <p:cNvPr id="3" name="Content Placeholder 2">
            <a:extLst>
              <a:ext uri="{FF2B5EF4-FFF2-40B4-BE49-F238E27FC236}">
                <a16:creationId xmlns:a16="http://schemas.microsoft.com/office/drawing/2014/main" id="{D1963418-5AED-4791-9FBC-BFDD2F38683D}"/>
              </a:ext>
            </a:extLst>
          </p:cNvPr>
          <p:cNvSpPr>
            <a:spLocks noGrp="1"/>
          </p:cNvSpPr>
          <p:nvPr>
            <p:ph idx="1"/>
          </p:nvPr>
        </p:nvSpPr>
        <p:spPr/>
        <p:txBody>
          <a:bodyPr/>
          <a:lstStyle/>
          <a:p>
            <a:r>
              <a:rPr lang="en-US" dirty="0"/>
              <a:t>Each output channel may recognize a particular pattern</a:t>
            </a:r>
          </a:p>
          <a:p>
            <a:endParaRPr lang="en-US" dirty="0"/>
          </a:p>
          <a:p>
            <a:endParaRPr lang="en-US" dirty="0"/>
          </a:p>
          <a:p>
            <a:endParaRPr lang="en-US" dirty="0"/>
          </a:p>
          <a:p>
            <a:endParaRPr lang="en-US" dirty="0"/>
          </a:p>
          <a:p>
            <a:r>
              <a:rPr lang="en-US" dirty="0"/>
              <a:t>Input channels kernels recognize and combines patterns in inputs</a:t>
            </a:r>
          </a:p>
        </p:txBody>
      </p:sp>
      <p:pic>
        <p:nvPicPr>
          <p:cNvPr id="4" name="Image" descr="Image">
            <a:extLst>
              <a:ext uri="{FF2B5EF4-FFF2-40B4-BE49-F238E27FC236}">
                <a16:creationId xmlns:a16="http://schemas.microsoft.com/office/drawing/2014/main" id="{C8CE5DA0-84BC-4809-8178-98FA8BA90FFB}"/>
              </a:ext>
            </a:extLst>
          </p:cNvPr>
          <p:cNvPicPr>
            <a:picLocks noChangeAspect="1"/>
          </p:cNvPicPr>
          <p:nvPr/>
        </p:nvPicPr>
        <p:blipFill>
          <a:blip r:embed="rId3"/>
          <a:stretch>
            <a:fillRect/>
          </a:stretch>
        </p:blipFill>
        <p:spPr>
          <a:xfrm>
            <a:off x="1385556" y="2698308"/>
            <a:ext cx="1094508" cy="1093596"/>
          </a:xfrm>
          <a:prstGeom prst="rect">
            <a:avLst/>
          </a:prstGeom>
          <a:ln w="12700">
            <a:miter lim="400000"/>
          </a:ln>
        </p:spPr>
      </p:pic>
      <p:pic>
        <p:nvPicPr>
          <p:cNvPr id="5" name="Screen Shot 2019-02-15 at 1.04.33 PM.png" descr="Screen Shot 2019-02-15 at 1.04.33 PM.png">
            <a:extLst>
              <a:ext uri="{FF2B5EF4-FFF2-40B4-BE49-F238E27FC236}">
                <a16:creationId xmlns:a16="http://schemas.microsoft.com/office/drawing/2014/main" id="{B02D8370-2301-41A1-9885-325723C061CC}"/>
              </a:ext>
            </a:extLst>
          </p:cNvPr>
          <p:cNvPicPr>
            <a:picLocks noChangeAspect="1"/>
          </p:cNvPicPr>
          <p:nvPr/>
        </p:nvPicPr>
        <p:blipFill>
          <a:blip r:embed="rId4"/>
          <a:stretch>
            <a:fillRect/>
          </a:stretch>
        </p:blipFill>
        <p:spPr>
          <a:xfrm>
            <a:off x="3027420" y="2995672"/>
            <a:ext cx="406774" cy="419101"/>
          </a:xfrm>
          <a:prstGeom prst="rect">
            <a:avLst/>
          </a:prstGeom>
          <a:ln w="12700">
            <a:miter lim="400000"/>
          </a:ln>
        </p:spPr>
      </p:pic>
      <p:pic>
        <p:nvPicPr>
          <p:cNvPr id="6" name="Screen Shot 2019-02-15 at 1.04.28 PM.png" descr="Screen Shot 2019-02-15 at 1.04.28 PM.png">
            <a:extLst>
              <a:ext uri="{FF2B5EF4-FFF2-40B4-BE49-F238E27FC236}">
                <a16:creationId xmlns:a16="http://schemas.microsoft.com/office/drawing/2014/main" id="{CA3EB50F-09ED-47E3-96DA-BF2466D5BE42}"/>
              </a:ext>
            </a:extLst>
          </p:cNvPr>
          <p:cNvPicPr>
            <a:picLocks noChangeAspect="1"/>
          </p:cNvPicPr>
          <p:nvPr/>
        </p:nvPicPr>
        <p:blipFill>
          <a:blip r:embed="rId5"/>
          <a:stretch>
            <a:fillRect/>
          </a:stretch>
        </p:blipFill>
        <p:spPr>
          <a:xfrm>
            <a:off x="5043301" y="2991243"/>
            <a:ext cx="455024" cy="419101"/>
          </a:xfrm>
          <a:prstGeom prst="rect">
            <a:avLst/>
          </a:prstGeom>
          <a:ln w="12700">
            <a:miter lim="400000"/>
          </a:ln>
        </p:spPr>
      </p:pic>
      <p:pic>
        <p:nvPicPr>
          <p:cNvPr id="7" name="Screen Shot 2019-02-15 at 1.04.21 PM.png" descr="Screen Shot 2019-02-15 at 1.04.21 PM.png">
            <a:extLst>
              <a:ext uri="{FF2B5EF4-FFF2-40B4-BE49-F238E27FC236}">
                <a16:creationId xmlns:a16="http://schemas.microsoft.com/office/drawing/2014/main" id="{FD722F72-7B71-4466-AAF4-C673FEEF8546}"/>
              </a:ext>
            </a:extLst>
          </p:cNvPr>
          <p:cNvPicPr>
            <a:picLocks noChangeAspect="1"/>
          </p:cNvPicPr>
          <p:nvPr/>
        </p:nvPicPr>
        <p:blipFill>
          <a:blip r:embed="rId6"/>
          <a:stretch>
            <a:fillRect/>
          </a:stretch>
        </p:blipFill>
        <p:spPr>
          <a:xfrm>
            <a:off x="5692459" y="2993750"/>
            <a:ext cx="443754" cy="419101"/>
          </a:xfrm>
          <a:prstGeom prst="rect">
            <a:avLst/>
          </a:prstGeom>
          <a:ln w="12700">
            <a:miter lim="400000"/>
          </a:ln>
        </p:spPr>
      </p:pic>
      <p:pic>
        <p:nvPicPr>
          <p:cNvPr id="8" name="Screen Shot 2019-02-15 at 1.04.39 PM.png" descr="Screen Shot 2019-02-15 at 1.04.39 PM.png">
            <a:extLst>
              <a:ext uri="{FF2B5EF4-FFF2-40B4-BE49-F238E27FC236}">
                <a16:creationId xmlns:a16="http://schemas.microsoft.com/office/drawing/2014/main" id="{0F7F991E-CEED-46F6-9E9A-69003B62BD90}"/>
              </a:ext>
            </a:extLst>
          </p:cNvPr>
          <p:cNvPicPr>
            <a:picLocks noChangeAspect="1"/>
          </p:cNvPicPr>
          <p:nvPr/>
        </p:nvPicPr>
        <p:blipFill>
          <a:blip r:embed="rId7"/>
          <a:stretch>
            <a:fillRect/>
          </a:stretch>
        </p:blipFill>
        <p:spPr>
          <a:xfrm>
            <a:off x="3689278" y="3002022"/>
            <a:ext cx="431075" cy="419101"/>
          </a:xfrm>
          <a:prstGeom prst="rect">
            <a:avLst/>
          </a:prstGeom>
          <a:ln w="12700">
            <a:miter lim="400000"/>
          </a:ln>
        </p:spPr>
      </p:pic>
      <p:pic>
        <p:nvPicPr>
          <p:cNvPr id="9" name="Screen Shot 2019-02-15 at 1.04.46 PM.png" descr="Screen Shot 2019-02-15 at 1.04.46 PM.png">
            <a:extLst>
              <a:ext uri="{FF2B5EF4-FFF2-40B4-BE49-F238E27FC236}">
                <a16:creationId xmlns:a16="http://schemas.microsoft.com/office/drawing/2014/main" id="{626D9DE5-2CE2-4EFD-B86E-82E64AECA023}"/>
              </a:ext>
            </a:extLst>
          </p:cNvPr>
          <p:cNvPicPr>
            <a:picLocks noChangeAspect="1"/>
          </p:cNvPicPr>
          <p:nvPr/>
        </p:nvPicPr>
        <p:blipFill>
          <a:blip r:embed="rId8"/>
          <a:stretch>
            <a:fillRect/>
          </a:stretch>
        </p:blipFill>
        <p:spPr>
          <a:xfrm>
            <a:off x="4335477" y="2995672"/>
            <a:ext cx="394448" cy="419101"/>
          </a:xfrm>
          <a:prstGeom prst="rect">
            <a:avLst/>
          </a:prstGeom>
          <a:ln w="12700">
            <a:miter lim="400000"/>
          </a:ln>
        </p:spPr>
      </p:pic>
      <p:pic>
        <p:nvPicPr>
          <p:cNvPr id="10" name="Screen Shot 2019-02-15 at 1.05.35 PM.png" descr="Screen Shot 2019-02-15 at 1.05.35 PM.png">
            <a:extLst>
              <a:ext uri="{FF2B5EF4-FFF2-40B4-BE49-F238E27FC236}">
                <a16:creationId xmlns:a16="http://schemas.microsoft.com/office/drawing/2014/main" id="{BAFB2B64-5B6E-4E06-BA6F-1E2A74484EEB}"/>
              </a:ext>
            </a:extLst>
          </p:cNvPr>
          <p:cNvPicPr>
            <a:picLocks noChangeAspect="1"/>
          </p:cNvPicPr>
          <p:nvPr/>
        </p:nvPicPr>
        <p:blipFill>
          <a:blip r:embed="rId9"/>
          <a:stretch>
            <a:fillRect/>
          </a:stretch>
        </p:blipFill>
        <p:spPr>
          <a:xfrm>
            <a:off x="6357708" y="3000100"/>
            <a:ext cx="396447" cy="419101"/>
          </a:xfrm>
          <a:prstGeom prst="rect">
            <a:avLst/>
          </a:prstGeom>
          <a:ln w="12700">
            <a:miter lim="400000"/>
          </a:ln>
        </p:spPr>
      </p:pic>
    </p:spTree>
    <p:extLst>
      <p:ext uri="{BB962C8B-B14F-4D97-AF65-F5344CB8AC3E}">
        <p14:creationId xmlns:p14="http://schemas.microsoft.com/office/powerpoint/2010/main" val="2834504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EA61F-8232-438F-856E-D482AB145924}"/>
              </a:ext>
            </a:extLst>
          </p:cNvPr>
          <p:cNvSpPr>
            <a:spLocks noGrp="1"/>
          </p:cNvSpPr>
          <p:nvPr>
            <p:ph type="title"/>
          </p:nvPr>
        </p:nvSpPr>
        <p:spPr/>
        <p:txBody>
          <a:bodyPr>
            <a:normAutofit/>
          </a:bodyPr>
          <a:lstStyle/>
          <a:p>
            <a:r>
              <a:rPr lang="en-US" sz="4000" dirty="0"/>
              <a:t>Key Concepts</a:t>
            </a:r>
          </a:p>
        </p:txBody>
      </p:sp>
      <p:sp>
        <p:nvSpPr>
          <p:cNvPr id="2" name="Content Placeholder 1">
            <a:extLst>
              <a:ext uri="{FF2B5EF4-FFF2-40B4-BE49-F238E27FC236}">
                <a16:creationId xmlns:a16="http://schemas.microsoft.com/office/drawing/2014/main" id="{CC6732CA-FBCE-4FC0-B6D9-CEDCD7415228}"/>
              </a:ext>
            </a:extLst>
          </p:cNvPr>
          <p:cNvSpPr>
            <a:spLocks noGrp="1"/>
          </p:cNvSpPr>
          <p:nvPr>
            <p:ph idx="1"/>
          </p:nvPr>
        </p:nvSpPr>
        <p:spPr/>
        <p:txBody>
          <a:bodyPr/>
          <a:lstStyle/>
          <a:p>
            <a:r>
              <a:rPr lang="en-US" dirty="0"/>
              <a:t>Input, filter (kernel), and output (feature map)</a:t>
            </a:r>
          </a:p>
          <a:p>
            <a:r>
              <a:rPr lang="en-US" dirty="0"/>
              <a:t>Convolution for matrix (order-2 tensor)</a:t>
            </a:r>
          </a:p>
          <a:p>
            <a:r>
              <a:rPr lang="en-US" dirty="0"/>
              <a:t>Convolution for order-3 tensor</a:t>
            </a:r>
          </a:p>
          <a:p>
            <a:r>
              <a:rPr lang="en-US" dirty="0"/>
              <a:t>Zero padding</a:t>
            </a:r>
          </a:p>
          <a:p>
            <a:r>
              <a:rPr lang="en-US" dirty="0"/>
              <a:t>Stride</a:t>
            </a:r>
          </a:p>
          <a:p>
            <a:r>
              <a:rPr lang="en-US" sz="2800" dirty="0">
                <a:hlinkClick r:id="rId3"/>
              </a:rPr>
              <a:t>https://cs231n.github.io/convolutional-networks/</a:t>
            </a:r>
            <a:endParaRPr lang="en-US" dirty="0"/>
          </a:p>
        </p:txBody>
      </p:sp>
    </p:spTree>
    <p:extLst>
      <p:ext uri="{BB962C8B-B14F-4D97-AF65-F5344CB8AC3E}">
        <p14:creationId xmlns:p14="http://schemas.microsoft.com/office/powerpoint/2010/main" val="2142913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9B65E-9EDA-426D-8FC3-38978C8A8878}"/>
              </a:ext>
            </a:extLst>
          </p:cNvPr>
          <p:cNvSpPr>
            <a:spLocks noGrp="1"/>
          </p:cNvSpPr>
          <p:nvPr>
            <p:ph type="title"/>
          </p:nvPr>
        </p:nvSpPr>
        <p:spPr/>
        <p:txBody>
          <a:bodyPr/>
          <a:lstStyle/>
          <a:p>
            <a:r>
              <a:rPr lang="en-US" dirty="0"/>
              <a:t>Pooling Layer</a:t>
            </a:r>
          </a:p>
        </p:txBody>
      </p:sp>
      <p:sp>
        <p:nvSpPr>
          <p:cNvPr id="5" name="Text Placeholder 4">
            <a:extLst>
              <a:ext uri="{FF2B5EF4-FFF2-40B4-BE49-F238E27FC236}">
                <a16:creationId xmlns:a16="http://schemas.microsoft.com/office/drawing/2014/main" id="{1FA75495-8111-4967-8D11-0D004C6111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9052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9E3C0-4529-4E73-A52E-6DDCDC7667A9}"/>
              </a:ext>
            </a:extLst>
          </p:cNvPr>
          <p:cNvSpPr>
            <a:spLocks noGrp="1"/>
          </p:cNvSpPr>
          <p:nvPr>
            <p:ph type="title"/>
          </p:nvPr>
        </p:nvSpPr>
        <p:spPr/>
        <p:txBody>
          <a:bodyPr/>
          <a:lstStyle/>
          <a:p>
            <a:r>
              <a:rPr lang="en-US" dirty="0"/>
              <a:t>Pooling</a:t>
            </a:r>
          </a:p>
        </p:txBody>
      </p:sp>
      <p:sp>
        <p:nvSpPr>
          <p:cNvPr id="5" name="Content Placeholder 4">
            <a:extLst>
              <a:ext uri="{FF2B5EF4-FFF2-40B4-BE49-F238E27FC236}">
                <a16:creationId xmlns:a16="http://schemas.microsoft.com/office/drawing/2014/main" id="{59312098-C8BF-4AAF-BB21-6429E4780563}"/>
              </a:ext>
            </a:extLst>
          </p:cNvPr>
          <p:cNvSpPr>
            <a:spLocks noGrp="1"/>
          </p:cNvSpPr>
          <p:nvPr>
            <p:ph idx="1"/>
          </p:nvPr>
        </p:nvSpPr>
        <p:spPr/>
        <p:txBody>
          <a:bodyPr/>
          <a:lstStyle/>
          <a:p>
            <a:r>
              <a:rPr lang="en-US" dirty="0"/>
              <a:t>Convolution is sensitive to position</a:t>
            </a:r>
          </a:p>
          <a:p>
            <a:endParaRPr lang="en-US" dirty="0"/>
          </a:p>
          <a:p>
            <a:r>
              <a:rPr lang="en-US" dirty="0"/>
              <a:t>We need some degree of invariance to translation</a:t>
            </a:r>
          </a:p>
          <a:p>
            <a:pPr lvl="1"/>
            <a:r>
              <a:rPr lang="en-US" dirty="0"/>
              <a:t>Lighting, object positions, scales, appearance vary among images</a:t>
            </a:r>
          </a:p>
        </p:txBody>
      </p:sp>
    </p:spTree>
    <p:extLst>
      <p:ext uri="{BB962C8B-B14F-4D97-AF65-F5344CB8AC3E}">
        <p14:creationId xmlns:p14="http://schemas.microsoft.com/office/powerpoint/2010/main" val="41870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3FE1-A6D2-45A4-AA6F-FDC4022924E6}"/>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B3CC13D-5E12-42A1-B7B7-35002CC2682F}"/>
              </a:ext>
            </a:extLst>
          </p:cNvPr>
          <p:cNvSpPr>
            <a:spLocks noGrp="1"/>
          </p:cNvSpPr>
          <p:nvPr>
            <p:ph idx="1"/>
          </p:nvPr>
        </p:nvSpPr>
        <p:spPr/>
        <p:txBody>
          <a:bodyPr/>
          <a:lstStyle/>
          <a:p>
            <a:r>
              <a:rPr lang="en-US" spc="-10" dirty="0"/>
              <a:t>Max Pooling</a:t>
            </a:r>
            <a:endParaRPr lang="en-US" dirty="0"/>
          </a:p>
        </p:txBody>
      </p:sp>
      <p:sp>
        <p:nvSpPr>
          <p:cNvPr id="4" name="object 3">
            <a:extLst>
              <a:ext uri="{FF2B5EF4-FFF2-40B4-BE49-F238E27FC236}">
                <a16:creationId xmlns:a16="http://schemas.microsoft.com/office/drawing/2014/main" id="{2EE07412-F4D8-4C75-833F-949F2F39F970}"/>
              </a:ext>
            </a:extLst>
          </p:cNvPr>
          <p:cNvSpPr/>
          <p:nvPr/>
        </p:nvSpPr>
        <p:spPr>
          <a:xfrm>
            <a:off x="1522306" y="2582036"/>
            <a:ext cx="2320824" cy="3910839"/>
          </a:xfrm>
          <a:prstGeom prst="rect">
            <a:avLst/>
          </a:prstGeom>
          <a:blipFill>
            <a:blip r:embed="rId3" cstate="print"/>
            <a:stretch>
              <a:fillRect r="-97072"/>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AA614E1B-DCFF-49A1-9758-397D3835B89E}"/>
              </a:ext>
            </a:extLst>
          </p:cNvPr>
          <p:cNvSpPr txBox="1"/>
          <p:nvPr/>
        </p:nvSpPr>
        <p:spPr>
          <a:xfrm>
            <a:off x="838200" y="2733261"/>
            <a:ext cx="10651827" cy="2023631"/>
          </a:xfrm>
          <a:prstGeom prst="rect">
            <a:avLst/>
          </a:prstGeom>
          <a:noFill/>
        </p:spPr>
        <p:txBody>
          <a:bodyPr wrap="none" rtlCol="0">
            <a:spAutoFit/>
          </a:bodyPr>
          <a:lstStyle/>
          <a:p>
            <a:pPr marL="6843395">
              <a:lnSpc>
                <a:spcPct val="100000"/>
              </a:lnSpc>
            </a:pPr>
            <a:r>
              <a:rPr lang="en-US" b="1" spc="-10" dirty="0">
                <a:cs typeface="Calibri"/>
              </a:rPr>
              <a:t>Settings:</a:t>
            </a:r>
          </a:p>
          <a:p>
            <a:pPr marL="7071995" lvl="1" indent="-229235">
              <a:lnSpc>
                <a:spcPct val="100000"/>
              </a:lnSpc>
              <a:spcBef>
                <a:spcPts val="740"/>
              </a:spcBef>
              <a:buFont typeface="Arial"/>
              <a:buChar char="•"/>
              <a:tabLst>
                <a:tab pos="7073265" algn="l"/>
              </a:tabLst>
            </a:pPr>
            <a:r>
              <a:rPr lang="en-US" sz="2400" spc="-10" dirty="0">
                <a:cs typeface="Calibri"/>
              </a:rPr>
              <a:t>Max</a:t>
            </a:r>
            <a:r>
              <a:rPr lang="en-US" sz="2400" spc="-15" dirty="0">
                <a:cs typeface="Calibri"/>
              </a:rPr>
              <a:t> </a:t>
            </a:r>
            <a:r>
              <a:rPr lang="en-US" sz="2400" spc="-10" dirty="0">
                <a:cs typeface="Calibri"/>
              </a:rPr>
              <a:t>Pooling.</a:t>
            </a:r>
            <a:endParaRPr lang="en-US" sz="2400" dirty="0">
              <a:cs typeface="Calibri"/>
            </a:endParaRPr>
          </a:p>
          <a:p>
            <a:pPr marL="7071995" lvl="1" indent="-229235">
              <a:lnSpc>
                <a:spcPct val="100000"/>
              </a:lnSpc>
              <a:spcBef>
                <a:spcPts val="720"/>
              </a:spcBef>
              <a:buFont typeface="Arial"/>
              <a:buChar char="•"/>
              <a:tabLst>
                <a:tab pos="7073265" algn="l"/>
              </a:tabLst>
            </a:pPr>
            <a:r>
              <a:rPr lang="en-US" sz="2400" spc="-20" dirty="0">
                <a:cs typeface="Calibri"/>
              </a:rPr>
              <a:t>Pool </a:t>
            </a:r>
            <a:r>
              <a:rPr lang="en-US" sz="2400" spc="-15" dirty="0">
                <a:cs typeface="Calibri"/>
              </a:rPr>
              <a:t>size </a:t>
            </a:r>
            <a:r>
              <a:rPr lang="en-US" sz="2400" dirty="0">
                <a:latin typeface="Cambria Math"/>
                <a:cs typeface="Cambria Math"/>
              </a:rPr>
              <a:t>=</a:t>
            </a:r>
            <a:r>
              <a:rPr lang="en-US" sz="2400" spc="135" dirty="0">
                <a:latin typeface="Cambria Math"/>
                <a:cs typeface="Cambria Math"/>
              </a:rPr>
              <a:t> </a:t>
            </a:r>
            <a:r>
              <a:rPr lang="en-US" sz="2400" spc="-5" dirty="0">
                <a:latin typeface="Cambria Math"/>
                <a:cs typeface="Cambria Math"/>
              </a:rPr>
              <a:t>2×2</a:t>
            </a:r>
            <a:r>
              <a:rPr lang="en-US" sz="2400" spc="-5" dirty="0">
                <a:cs typeface="Calibri"/>
              </a:rPr>
              <a:t>.</a:t>
            </a:r>
            <a:endParaRPr lang="en-US" sz="2400" dirty="0">
              <a:cs typeface="Calibri"/>
            </a:endParaRPr>
          </a:p>
          <a:p>
            <a:pPr marL="7071995" lvl="1" indent="-229235">
              <a:lnSpc>
                <a:spcPct val="100000"/>
              </a:lnSpc>
              <a:spcBef>
                <a:spcPts val="720"/>
              </a:spcBef>
              <a:buFont typeface="Arial"/>
              <a:buChar char="•"/>
              <a:tabLst>
                <a:tab pos="7073265" algn="l"/>
              </a:tabLst>
            </a:pPr>
            <a:r>
              <a:rPr lang="en-US" sz="2400" dirty="0">
                <a:cs typeface="Calibri"/>
              </a:rPr>
              <a:t>No </a:t>
            </a:r>
            <a:r>
              <a:rPr lang="en-US" sz="2400" spc="-5" dirty="0">
                <a:cs typeface="Calibri"/>
              </a:rPr>
              <a:t>overlap </a:t>
            </a:r>
            <a:r>
              <a:rPr lang="en-US" sz="2400" spc="-10" dirty="0">
                <a:cs typeface="Calibri"/>
              </a:rPr>
              <a:t>(stride </a:t>
            </a:r>
            <a:r>
              <a:rPr lang="en-US" sz="2400" dirty="0">
                <a:latin typeface="Cambria Math"/>
                <a:cs typeface="Cambria Math"/>
              </a:rPr>
              <a:t>=</a:t>
            </a:r>
            <a:r>
              <a:rPr lang="en-US" sz="2400" spc="55" dirty="0">
                <a:latin typeface="Cambria Math"/>
                <a:cs typeface="Cambria Math"/>
              </a:rPr>
              <a:t> </a:t>
            </a:r>
            <a:r>
              <a:rPr lang="en-US" sz="2400" spc="-5" dirty="0">
                <a:latin typeface="Cambria Math"/>
                <a:cs typeface="Cambria Math"/>
              </a:rPr>
              <a:t>2×2</a:t>
            </a:r>
            <a:r>
              <a:rPr lang="en-US" sz="2400" spc="-5" dirty="0">
                <a:cs typeface="Calibri"/>
              </a:rPr>
              <a:t>).</a:t>
            </a:r>
            <a:endParaRPr lang="en-US" sz="2400" dirty="0">
              <a:cs typeface="Calibri"/>
            </a:endParaRPr>
          </a:p>
          <a:p>
            <a:endParaRPr lang="en-US" dirty="0"/>
          </a:p>
        </p:txBody>
      </p:sp>
    </p:spTree>
    <p:extLst>
      <p:ext uri="{BB962C8B-B14F-4D97-AF65-F5344CB8AC3E}">
        <p14:creationId xmlns:p14="http://schemas.microsoft.com/office/powerpoint/2010/main" val="3437191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3FE1-A6D2-45A4-AA6F-FDC4022924E6}"/>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B3CC13D-5E12-42A1-B7B7-35002CC2682F}"/>
              </a:ext>
            </a:extLst>
          </p:cNvPr>
          <p:cNvSpPr>
            <a:spLocks noGrp="1"/>
          </p:cNvSpPr>
          <p:nvPr>
            <p:ph idx="1"/>
          </p:nvPr>
        </p:nvSpPr>
        <p:spPr/>
        <p:txBody>
          <a:bodyPr/>
          <a:lstStyle/>
          <a:p>
            <a:r>
              <a:rPr lang="en-US" spc="-10" dirty="0"/>
              <a:t>Average Pooling</a:t>
            </a:r>
            <a:endParaRPr lang="en-US" dirty="0"/>
          </a:p>
        </p:txBody>
      </p:sp>
      <p:sp>
        <p:nvSpPr>
          <p:cNvPr id="4" name="object 3">
            <a:extLst>
              <a:ext uri="{FF2B5EF4-FFF2-40B4-BE49-F238E27FC236}">
                <a16:creationId xmlns:a16="http://schemas.microsoft.com/office/drawing/2014/main" id="{2EE07412-F4D8-4C75-833F-949F2F39F970}"/>
              </a:ext>
            </a:extLst>
          </p:cNvPr>
          <p:cNvSpPr/>
          <p:nvPr/>
        </p:nvSpPr>
        <p:spPr>
          <a:xfrm>
            <a:off x="1522305" y="2582036"/>
            <a:ext cx="4633329" cy="3910839"/>
          </a:xfrm>
          <a:prstGeom prst="rect">
            <a:avLst/>
          </a:prstGeom>
          <a:blipFill>
            <a:blip r:embed="rId3" cstate="print"/>
            <a:stretch>
              <a:fillRect l="-1" r="1288"/>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AA614E1B-DCFF-49A1-9758-397D3835B89E}"/>
              </a:ext>
            </a:extLst>
          </p:cNvPr>
          <p:cNvSpPr txBox="1"/>
          <p:nvPr/>
        </p:nvSpPr>
        <p:spPr>
          <a:xfrm>
            <a:off x="838200" y="2733261"/>
            <a:ext cx="10651827" cy="2023631"/>
          </a:xfrm>
          <a:prstGeom prst="rect">
            <a:avLst/>
          </a:prstGeom>
          <a:noFill/>
        </p:spPr>
        <p:txBody>
          <a:bodyPr wrap="none" rtlCol="0">
            <a:spAutoFit/>
          </a:bodyPr>
          <a:lstStyle/>
          <a:p>
            <a:pPr marL="6843395">
              <a:lnSpc>
                <a:spcPct val="100000"/>
              </a:lnSpc>
            </a:pPr>
            <a:r>
              <a:rPr lang="en-US" b="1" spc="-10" dirty="0">
                <a:cs typeface="Calibri"/>
              </a:rPr>
              <a:t>Settings:</a:t>
            </a:r>
          </a:p>
          <a:p>
            <a:pPr marL="7071995" lvl="1" indent="-229235">
              <a:lnSpc>
                <a:spcPct val="100000"/>
              </a:lnSpc>
              <a:spcBef>
                <a:spcPts val="740"/>
              </a:spcBef>
              <a:buFont typeface="Arial"/>
              <a:buChar char="•"/>
              <a:tabLst>
                <a:tab pos="7073265" algn="l"/>
              </a:tabLst>
            </a:pPr>
            <a:r>
              <a:rPr lang="en-US" sz="2400" spc="-10" dirty="0">
                <a:cs typeface="Calibri"/>
              </a:rPr>
              <a:t>Average</a:t>
            </a:r>
            <a:r>
              <a:rPr lang="en-US" sz="2400" spc="-15" dirty="0">
                <a:cs typeface="Calibri"/>
              </a:rPr>
              <a:t> </a:t>
            </a:r>
            <a:r>
              <a:rPr lang="en-US" sz="2400" spc="-10" dirty="0">
                <a:cs typeface="Calibri"/>
              </a:rPr>
              <a:t>Pooling.</a:t>
            </a:r>
            <a:endParaRPr lang="en-US" sz="2400" dirty="0">
              <a:cs typeface="Calibri"/>
            </a:endParaRPr>
          </a:p>
          <a:p>
            <a:pPr marL="7071995" lvl="1" indent="-229235">
              <a:lnSpc>
                <a:spcPct val="100000"/>
              </a:lnSpc>
              <a:spcBef>
                <a:spcPts val="720"/>
              </a:spcBef>
              <a:buFont typeface="Arial"/>
              <a:buChar char="•"/>
              <a:tabLst>
                <a:tab pos="7073265" algn="l"/>
              </a:tabLst>
            </a:pPr>
            <a:r>
              <a:rPr lang="en-US" sz="2400" spc="-20" dirty="0">
                <a:cs typeface="Calibri"/>
              </a:rPr>
              <a:t>Pool </a:t>
            </a:r>
            <a:r>
              <a:rPr lang="en-US" sz="2400" spc="-15" dirty="0">
                <a:cs typeface="Calibri"/>
              </a:rPr>
              <a:t>size </a:t>
            </a:r>
            <a:r>
              <a:rPr lang="en-US" sz="2400" dirty="0">
                <a:latin typeface="Cambria Math"/>
                <a:cs typeface="Cambria Math"/>
              </a:rPr>
              <a:t>=</a:t>
            </a:r>
            <a:r>
              <a:rPr lang="en-US" sz="2400" spc="135" dirty="0">
                <a:latin typeface="Cambria Math"/>
                <a:cs typeface="Cambria Math"/>
              </a:rPr>
              <a:t> </a:t>
            </a:r>
            <a:r>
              <a:rPr lang="en-US" sz="2400" spc="-5" dirty="0">
                <a:latin typeface="Cambria Math"/>
                <a:cs typeface="Cambria Math"/>
              </a:rPr>
              <a:t>2×2</a:t>
            </a:r>
            <a:r>
              <a:rPr lang="en-US" sz="2400" spc="-5" dirty="0">
                <a:cs typeface="Calibri"/>
              </a:rPr>
              <a:t>.</a:t>
            </a:r>
            <a:endParaRPr lang="en-US" sz="2400" dirty="0">
              <a:cs typeface="Calibri"/>
            </a:endParaRPr>
          </a:p>
          <a:p>
            <a:pPr marL="7071995" lvl="1" indent="-229235">
              <a:lnSpc>
                <a:spcPct val="100000"/>
              </a:lnSpc>
              <a:spcBef>
                <a:spcPts val="720"/>
              </a:spcBef>
              <a:buFont typeface="Arial"/>
              <a:buChar char="•"/>
              <a:tabLst>
                <a:tab pos="7073265" algn="l"/>
              </a:tabLst>
            </a:pPr>
            <a:r>
              <a:rPr lang="en-US" sz="2400" dirty="0">
                <a:cs typeface="Calibri"/>
              </a:rPr>
              <a:t>No </a:t>
            </a:r>
            <a:r>
              <a:rPr lang="en-US" sz="2400" spc="-5" dirty="0">
                <a:cs typeface="Calibri"/>
              </a:rPr>
              <a:t>overlap </a:t>
            </a:r>
            <a:r>
              <a:rPr lang="en-US" sz="2400" spc="-10" dirty="0">
                <a:cs typeface="Calibri"/>
              </a:rPr>
              <a:t>(stride </a:t>
            </a:r>
            <a:r>
              <a:rPr lang="en-US" sz="2400" dirty="0">
                <a:latin typeface="Cambria Math"/>
                <a:cs typeface="Cambria Math"/>
              </a:rPr>
              <a:t>=</a:t>
            </a:r>
            <a:r>
              <a:rPr lang="en-US" sz="2400" spc="55" dirty="0">
                <a:latin typeface="Cambria Math"/>
                <a:cs typeface="Cambria Math"/>
              </a:rPr>
              <a:t> </a:t>
            </a:r>
            <a:r>
              <a:rPr lang="en-US" sz="2400" spc="-5" dirty="0">
                <a:latin typeface="Cambria Math"/>
                <a:cs typeface="Cambria Math"/>
              </a:rPr>
              <a:t>2×2</a:t>
            </a:r>
            <a:r>
              <a:rPr lang="en-US" sz="2400" spc="-5" dirty="0">
                <a:cs typeface="Calibri"/>
              </a:rPr>
              <a:t>).</a:t>
            </a:r>
            <a:endParaRPr lang="en-US" sz="2400" dirty="0">
              <a:cs typeface="Calibri"/>
            </a:endParaRPr>
          </a:p>
          <a:p>
            <a:endParaRPr lang="en-US" dirty="0"/>
          </a:p>
        </p:txBody>
      </p:sp>
    </p:spTree>
    <p:extLst>
      <p:ext uri="{BB962C8B-B14F-4D97-AF65-F5344CB8AC3E}">
        <p14:creationId xmlns:p14="http://schemas.microsoft.com/office/powerpoint/2010/main" val="1066176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9">
            <a:extLst>
              <a:ext uri="{FF2B5EF4-FFF2-40B4-BE49-F238E27FC236}">
                <a16:creationId xmlns:a16="http://schemas.microsoft.com/office/drawing/2014/main" id="{F672BAC1-2BC3-40F8-BBF4-422B0C81CDAA}"/>
              </a:ext>
            </a:extLst>
          </p:cNvPr>
          <p:cNvSpPr/>
          <p:nvPr/>
        </p:nvSpPr>
        <p:spPr>
          <a:xfrm>
            <a:off x="6354417" y="4828538"/>
            <a:ext cx="5744818" cy="1854494"/>
          </a:xfrm>
          <a:custGeom>
            <a:avLst/>
            <a:gdLst/>
            <a:ahLst/>
            <a:cxnLst/>
            <a:rect l="l" t="t" r="r" b="b"/>
            <a:pathLst>
              <a:path w="5239384" h="2291079">
                <a:moveTo>
                  <a:pt x="0" y="0"/>
                </a:moveTo>
                <a:lnTo>
                  <a:pt x="5239127" y="0"/>
                </a:lnTo>
                <a:lnTo>
                  <a:pt x="5239127" y="2290807"/>
                </a:lnTo>
                <a:lnTo>
                  <a:pt x="0" y="2290807"/>
                </a:lnTo>
                <a:lnTo>
                  <a:pt x="0" y="0"/>
                </a:lnTo>
                <a:close/>
              </a:path>
            </a:pathLst>
          </a:custGeom>
          <a:solidFill>
            <a:srgbClr val="FFF2CC"/>
          </a:solidFill>
        </p:spPr>
        <p:txBody>
          <a:bodyPr wrap="square" lIns="0" tIns="0" rIns="0" bIns="0" rtlCol="0"/>
          <a:lstStyle/>
          <a:p>
            <a:endParaRPr/>
          </a:p>
        </p:txBody>
      </p:sp>
      <p:sp>
        <p:nvSpPr>
          <p:cNvPr id="2" name="Title 1">
            <a:extLst>
              <a:ext uri="{FF2B5EF4-FFF2-40B4-BE49-F238E27FC236}">
                <a16:creationId xmlns:a16="http://schemas.microsoft.com/office/drawing/2014/main" id="{B2683FE1-A6D2-45A4-AA6F-FDC4022924E6}"/>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B3CC13D-5E12-42A1-B7B7-35002CC2682F}"/>
              </a:ext>
            </a:extLst>
          </p:cNvPr>
          <p:cNvSpPr>
            <a:spLocks noGrp="1"/>
          </p:cNvSpPr>
          <p:nvPr>
            <p:ph idx="1"/>
          </p:nvPr>
        </p:nvSpPr>
        <p:spPr/>
        <p:txBody>
          <a:bodyPr/>
          <a:lstStyle/>
          <a:p>
            <a:r>
              <a:rPr lang="en-US" spc="-10" dirty="0"/>
              <a:t>Average Pooling</a:t>
            </a:r>
            <a:endParaRPr lang="en-US" dirty="0"/>
          </a:p>
        </p:txBody>
      </p:sp>
      <p:sp>
        <p:nvSpPr>
          <p:cNvPr id="4" name="object 3">
            <a:extLst>
              <a:ext uri="{FF2B5EF4-FFF2-40B4-BE49-F238E27FC236}">
                <a16:creationId xmlns:a16="http://schemas.microsoft.com/office/drawing/2014/main" id="{2EE07412-F4D8-4C75-833F-949F2F39F970}"/>
              </a:ext>
            </a:extLst>
          </p:cNvPr>
          <p:cNvSpPr/>
          <p:nvPr/>
        </p:nvSpPr>
        <p:spPr>
          <a:xfrm>
            <a:off x="1522305" y="2582036"/>
            <a:ext cx="4633329" cy="3910839"/>
          </a:xfrm>
          <a:prstGeom prst="rect">
            <a:avLst/>
          </a:prstGeom>
          <a:blipFill>
            <a:blip r:embed="rId2" cstate="print"/>
            <a:stretch>
              <a:fillRect l="-1" r="1288"/>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AA614E1B-DCFF-49A1-9758-397D3835B89E}"/>
              </a:ext>
            </a:extLst>
          </p:cNvPr>
          <p:cNvSpPr txBox="1"/>
          <p:nvPr/>
        </p:nvSpPr>
        <p:spPr>
          <a:xfrm>
            <a:off x="838200" y="2733261"/>
            <a:ext cx="10651827" cy="2023631"/>
          </a:xfrm>
          <a:prstGeom prst="rect">
            <a:avLst/>
          </a:prstGeom>
          <a:noFill/>
        </p:spPr>
        <p:txBody>
          <a:bodyPr wrap="none" rtlCol="0">
            <a:spAutoFit/>
          </a:bodyPr>
          <a:lstStyle/>
          <a:p>
            <a:pPr marL="6843395">
              <a:lnSpc>
                <a:spcPct val="100000"/>
              </a:lnSpc>
            </a:pPr>
            <a:r>
              <a:rPr lang="en-US" b="1" spc="-10" dirty="0">
                <a:cs typeface="Calibri"/>
              </a:rPr>
              <a:t>Settings:</a:t>
            </a:r>
          </a:p>
          <a:p>
            <a:pPr marL="7071995" lvl="1" indent="-229235">
              <a:lnSpc>
                <a:spcPct val="100000"/>
              </a:lnSpc>
              <a:spcBef>
                <a:spcPts val="740"/>
              </a:spcBef>
              <a:buFont typeface="Arial"/>
              <a:buChar char="•"/>
              <a:tabLst>
                <a:tab pos="7073265" algn="l"/>
              </a:tabLst>
            </a:pPr>
            <a:r>
              <a:rPr lang="en-US" sz="2400" spc="-10" dirty="0">
                <a:cs typeface="Calibri"/>
              </a:rPr>
              <a:t>Average</a:t>
            </a:r>
            <a:r>
              <a:rPr lang="en-US" sz="2400" spc="-15" dirty="0">
                <a:cs typeface="Calibri"/>
              </a:rPr>
              <a:t> </a:t>
            </a:r>
            <a:r>
              <a:rPr lang="en-US" sz="2400" spc="-10" dirty="0">
                <a:cs typeface="Calibri"/>
              </a:rPr>
              <a:t>Pooling.</a:t>
            </a:r>
            <a:endParaRPr lang="en-US" sz="2400" dirty="0">
              <a:cs typeface="Calibri"/>
            </a:endParaRPr>
          </a:p>
          <a:p>
            <a:pPr marL="7071995" lvl="1" indent="-229235">
              <a:lnSpc>
                <a:spcPct val="100000"/>
              </a:lnSpc>
              <a:spcBef>
                <a:spcPts val="720"/>
              </a:spcBef>
              <a:buFont typeface="Arial"/>
              <a:buChar char="•"/>
              <a:tabLst>
                <a:tab pos="7073265" algn="l"/>
              </a:tabLst>
            </a:pPr>
            <a:r>
              <a:rPr lang="en-US" sz="2400" spc="-20" dirty="0">
                <a:cs typeface="Calibri"/>
              </a:rPr>
              <a:t>Pool </a:t>
            </a:r>
            <a:r>
              <a:rPr lang="en-US" sz="2400" spc="-15" dirty="0">
                <a:cs typeface="Calibri"/>
              </a:rPr>
              <a:t>size </a:t>
            </a:r>
            <a:r>
              <a:rPr lang="en-US" sz="2400" dirty="0">
                <a:latin typeface="Cambria Math"/>
                <a:cs typeface="Cambria Math"/>
              </a:rPr>
              <a:t>=</a:t>
            </a:r>
            <a:r>
              <a:rPr lang="en-US" sz="2400" spc="135" dirty="0">
                <a:latin typeface="Cambria Math"/>
                <a:cs typeface="Cambria Math"/>
              </a:rPr>
              <a:t> </a:t>
            </a:r>
            <a:r>
              <a:rPr lang="en-US" sz="2400" spc="-5" dirty="0">
                <a:latin typeface="Cambria Math"/>
                <a:cs typeface="Cambria Math"/>
              </a:rPr>
              <a:t>2×2</a:t>
            </a:r>
            <a:r>
              <a:rPr lang="en-US" sz="2400" spc="-5" dirty="0">
                <a:cs typeface="Calibri"/>
              </a:rPr>
              <a:t>.</a:t>
            </a:r>
            <a:endParaRPr lang="en-US" sz="2400" dirty="0">
              <a:cs typeface="Calibri"/>
            </a:endParaRPr>
          </a:p>
          <a:p>
            <a:pPr marL="7071995" lvl="1" indent="-229235">
              <a:lnSpc>
                <a:spcPct val="100000"/>
              </a:lnSpc>
              <a:spcBef>
                <a:spcPts val="720"/>
              </a:spcBef>
              <a:buFont typeface="Arial"/>
              <a:buChar char="•"/>
              <a:tabLst>
                <a:tab pos="7073265" algn="l"/>
              </a:tabLst>
            </a:pPr>
            <a:r>
              <a:rPr lang="en-US" sz="2400" dirty="0">
                <a:cs typeface="Calibri"/>
              </a:rPr>
              <a:t>No </a:t>
            </a:r>
            <a:r>
              <a:rPr lang="en-US" sz="2400" spc="-5" dirty="0">
                <a:cs typeface="Calibri"/>
              </a:rPr>
              <a:t>overlap </a:t>
            </a:r>
            <a:r>
              <a:rPr lang="en-US" sz="2400" spc="-10" dirty="0">
                <a:cs typeface="Calibri"/>
              </a:rPr>
              <a:t>(stride </a:t>
            </a:r>
            <a:r>
              <a:rPr lang="en-US" sz="2400" dirty="0">
                <a:latin typeface="Cambria Math"/>
                <a:cs typeface="Cambria Math"/>
              </a:rPr>
              <a:t>=</a:t>
            </a:r>
            <a:r>
              <a:rPr lang="en-US" sz="2400" spc="55" dirty="0">
                <a:latin typeface="Cambria Math"/>
                <a:cs typeface="Cambria Math"/>
              </a:rPr>
              <a:t> </a:t>
            </a:r>
            <a:r>
              <a:rPr lang="en-US" sz="2400" spc="-5" dirty="0">
                <a:latin typeface="Cambria Math"/>
                <a:cs typeface="Cambria Math"/>
              </a:rPr>
              <a:t>2×2</a:t>
            </a:r>
            <a:r>
              <a:rPr lang="en-US" sz="2400" spc="-5" dirty="0">
                <a:cs typeface="Calibri"/>
              </a:rPr>
              <a:t>).</a:t>
            </a:r>
            <a:endParaRPr lang="en-US" sz="2400" dirty="0">
              <a:cs typeface="Calibri"/>
            </a:endParaRPr>
          </a:p>
          <a:p>
            <a:endParaRPr lang="en-US" dirty="0"/>
          </a:p>
        </p:txBody>
      </p:sp>
      <p:sp>
        <p:nvSpPr>
          <p:cNvPr id="5" name="Rectangle 4">
            <a:extLst>
              <a:ext uri="{FF2B5EF4-FFF2-40B4-BE49-F238E27FC236}">
                <a16:creationId xmlns:a16="http://schemas.microsoft.com/office/drawing/2014/main" id="{E73E99E8-00C1-4F55-A21D-656EE3DD5DE0}"/>
              </a:ext>
            </a:extLst>
          </p:cNvPr>
          <p:cNvSpPr/>
          <p:nvPr/>
        </p:nvSpPr>
        <p:spPr>
          <a:xfrm>
            <a:off x="6354417" y="4908117"/>
            <a:ext cx="6096000" cy="1695336"/>
          </a:xfrm>
          <a:prstGeom prst="rect">
            <a:avLst/>
          </a:prstGeom>
        </p:spPr>
        <p:txBody>
          <a:bodyPr>
            <a:spAutoFit/>
          </a:bodyPr>
          <a:lstStyle/>
          <a:p>
            <a:pPr marL="241300" indent="-228600">
              <a:lnSpc>
                <a:spcPct val="100000"/>
              </a:lnSpc>
              <a:buFont typeface="Arial"/>
              <a:buChar char="•"/>
              <a:tabLst>
                <a:tab pos="241300" algn="l"/>
              </a:tabLst>
            </a:pPr>
            <a:r>
              <a:rPr lang="en-US" sz="2800" b="1" spc="-10" dirty="0">
                <a:cs typeface="Calibri"/>
              </a:rPr>
              <a:t>Question: </a:t>
            </a:r>
            <a:r>
              <a:rPr lang="en-US" sz="2800" spc="-10" dirty="0">
                <a:cs typeface="Calibri"/>
              </a:rPr>
              <a:t>What </a:t>
            </a:r>
            <a:r>
              <a:rPr lang="en-US" sz="2800" spc="-5" dirty="0">
                <a:cs typeface="Calibri"/>
              </a:rPr>
              <a:t>is </a:t>
            </a:r>
            <a:r>
              <a:rPr lang="en-US" sz="2800" dirty="0">
                <a:cs typeface="Calibri"/>
              </a:rPr>
              <a:t>the </a:t>
            </a:r>
            <a:r>
              <a:rPr lang="en-US" sz="2800" spc="-5" dirty="0">
                <a:cs typeface="Calibri"/>
              </a:rPr>
              <a:t>output</a:t>
            </a:r>
            <a:r>
              <a:rPr lang="en-US" sz="2800" spc="30" dirty="0">
                <a:cs typeface="Calibri"/>
              </a:rPr>
              <a:t> </a:t>
            </a:r>
            <a:r>
              <a:rPr lang="en-US" sz="2800" spc="-5" dirty="0">
                <a:cs typeface="Calibri"/>
              </a:rPr>
              <a:t>shape?</a:t>
            </a:r>
            <a:endParaRPr lang="en-US" sz="2800" dirty="0">
              <a:cs typeface="Calibri"/>
            </a:endParaRPr>
          </a:p>
          <a:p>
            <a:pPr marL="698500" lvl="1" indent="-228600">
              <a:lnSpc>
                <a:spcPct val="100000"/>
              </a:lnSpc>
              <a:spcBef>
                <a:spcPts val="240"/>
              </a:spcBef>
              <a:buFont typeface="Arial"/>
              <a:buChar char="•"/>
              <a:tabLst>
                <a:tab pos="698500" algn="l"/>
              </a:tabLst>
            </a:pPr>
            <a:r>
              <a:rPr lang="en-US" sz="2400" spc="-5" dirty="0">
                <a:cs typeface="Calibri"/>
              </a:rPr>
              <a:t>Input shape:</a:t>
            </a:r>
            <a:r>
              <a:rPr lang="en-US" sz="2400" spc="-20" dirty="0">
                <a:cs typeface="Calibri"/>
              </a:rPr>
              <a:t> </a:t>
            </a:r>
            <a:r>
              <a:rPr lang="en-US" sz="2400" spc="-5" dirty="0">
                <a:latin typeface="Cambria Math"/>
                <a:cs typeface="Cambria Math"/>
              </a:rPr>
              <a:t>12×12</a:t>
            </a:r>
            <a:r>
              <a:rPr lang="en-US" sz="2400" spc="-5" dirty="0">
                <a:cs typeface="Calibri"/>
              </a:rPr>
              <a:t>.</a:t>
            </a:r>
            <a:endParaRPr lang="en-US" sz="2400" dirty="0">
              <a:cs typeface="Calibri"/>
            </a:endParaRPr>
          </a:p>
          <a:p>
            <a:pPr marL="698500" lvl="1" indent="-228600">
              <a:lnSpc>
                <a:spcPct val="100000"/>
              </a:lnSpc>
              <a:spcBef>
                <a:spcPts val="220"/>
              </a:spcBef>
              <a:buFont typeface="Arial"/>
              <a:buChar char="•"/>
              <a:tabLst>
                <a:tab pos="698500" algn="l"/>
              </a:tabLst>
            </a:pPr>
            <a:r>
              <a:rPr lang="en-US" sz="2400" spc="-20" dirty="0">
                <a:cs typeface="Calibri"/>
              </a:rPr>
              <a:t>Pool </a:t>
            </a:r>
            <a:r>
              <a:rPr lang="en-US" sz="2400" spc="-15" dirty="0">
                <a:cs typeface="Calibri"/>
              </a:rPr>
              <a:t>size:</a:t>
            </a:r>
            <a:r>
              <a:rPr lang="en-US" sz="2400" spc="-10" dirty="0">
                <a:cs typeface="Calibri"/>
              </a:rPr>
              <a:t> </a:t>
            </a:r>
            <a:r>
              <a:rPr lang="en-US" sz="2400" spc="-5" dirty="0">
                <a:latin typeface="Cambria Math"/>
                <a:cs typeface="Cambria Math"/>
              </a:rPr>
              <a:t>3×3</a:t>
            </a:r>
            <a:r>
              <a:rPr lang="en-US" sz="2400" spc="-5" dirty="0">
                <a:cs typeface="Calibri"/>
              </a:rPr>
              <a:t>.</a:t>
            </a:r>
            <a:endParaRPr lang="en-US" sz="2400" dirty="0">
              <a:cs typeface="Calibri"/>
            </a:endParaRPr>
          </a:p>
          <a:p>
            <a:pPr marL="698500" lvl="1" indent="-228600">
              <a:lnSpc>
                <a:spcPct val="100000"/>
              </a:lnSpc>
              <a:spcBef>
                <a:spcPts val="120"/>
              </a:spcBef>
              <a:buFont typeface="Arial"/>
              <a:buChar char="•"/>
              <a:tabLst>
                <a:tab pos="698500" algn="l"/>
              </a:tabLst>
            </a:pPr>
            <a:r>
              <a:rPr lang="en-US" sz="2400" dirty="0">
                <a:cs typeface="Calibri"/>
              </a:rPr>
              <a:t>No </a:t>
            </a:r>
            <a:r>
              <a:rPr lang="en-US" sz="2400" spc="-5" dirty="0">
                <a:cs typeface="Calibri"/>
              </a:rPr>
              <a:t>overlap (stride:</a:t>
            </a:r>
            <a:r>
              <a:rPr lang="en-US" sz="2400" spc="-35" dirty="0">
                <a:cs typeface="Calibri"/>
              </a:rPr>
              <a:t> </a:t>
            </a:r>
            <a:r>
              <a:rPr lang="en-US" sz="2400" spc="-5" dirty="0">
                <a:latin typeface="Cambria Math"/>
                <a:cs typeface="Cambria Math"/>
              </a:rPr>
              <a:t>3×3</a:t>
            </a:r>
            <a:r>
              <a:rPr lang="en-US" sz="2400" spc="-5" dirty="0">
                <a:cs typeface="Calibri"/>
              </a:rPr>
              <a:t>).</a:t>
            </a:r>
            <a:endParaRPr lang="en-US" sz="2400" dirty="0">
              <a:cs typeface="Calibri"/>
            </a:endParaRPr>
          </a:p>
        </p:txBody>
      </p:sp>
    </p:spTree>
    <p:extLst>
      <p:ext uri="{BB962C8B-B14F-4D97-AF65-F5344CB8AC3E}">
        <p14:creationId xmlns:p14="http://schemas.microsoft.com/office/powerpoint/2010/main" val="1513463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36B5-304A-4C0B-B97A-36F0E6CEF5EB}"/>
              </a:ext>
            </a:extLst>
          </p:cNvPr>
          <p:cNvSpPr>
            <a:spLocks noGrp="1"/>
          </p:cNvSpPr>
          <p:nvPr>
            <p:ph type="title"/>
          </p:nvPr>
        </p:nvSpPr>
        <p:spPr/>
        <p:txBody>
          <a:bodyPr/>
          <a:lstStyle/>
          <a:p>
            <a:r>
              <a:rPr lang="en-US" dirty="0"/>
              <a:t>Pooling	</a:t>
            </a:r>
          </a:p>
        </p:txBody>
      </p:sp>
      <p:sp>
        <p:nvSpPr>
          <p:cNvPr id="3" name="Content Placeholder 2">
            <a:extLst>
              <a:ext uri="{FF2B5EF4-FFF2-40B4-BE49-F238E27FC236}">
                <a16:creationId xmlns:a16="http://schemas.microsoft.com/office/drawing/2014/main" id="{348E2BCD-2006-4F52-9F73-03294E7DFE64}"/>
              </a:ext>
            </a:extLst>
          </p:cNvPr>
          <p:cNvSpPr>
            <a:spLocks noGrp="1"/>
          </p:cNvSpPr>
          <p:nvPr>
            <p:ph idx="1"/>
          </p:nvPr>
        </p:nvSpPr>
        <p:spPr/>
        <p:txBody>
          <a:bodyPr/>
          <a:lstStyle/>
          <a:p>
            <a:r>
              <a:rPr lang="en-US" dirty="0"/>
              <a:t>Max pooling: the strongest pattern signal in a window</a:t>
            </a:r>
          </a:p>
          <a:p>
            <a:r>
              <a:rPr lang="en-US" dirty="0"/>
              <a:t>Average pooling: replace max with mean in a max pooling</a:t>
            </a:r>
          </a:p>
          <a:p>
            <a:pPr lvl="1"/>
            <a:r>
              <a:rPr lang="en-US" dirty="0"/>
              <a:t>The average signal strength in a window</a:t>
            </a:r>
          </a:p>
        </p:txBody>
      </p:sp>
      <p:pic>
        <p:nvPicPr>
          <p:cNvPr id="4" name="Image" descr="Image">
            <a:extLst>
              <a:ext uri="{FF2B5EF4-FFF2-40B4-BE49-F238E27FC236}">
                <a16:creationId xmlns:a16="http://schemas.microsoft.com/office/drawing/2014/main" id="{8D0CCA6F-B4CB-4B46-BFCB-D8F6F55ED891}"/>
              </a:ext>
            </a:extLst>
          </p:cNvPr>
          <p:cNvPicPr>
            <a:picLocks noChangeAspect="1"/>
          </p:cNvPicPr>
          <p:nvPr/>
        </p:nvPicPr>
        <p:blipFill>
          <a:blip r:embed="rId3"/>
          <a:stretch>
            <a:fillRect/>
          </a:stretch>
        </p:blipFill>
        <p:spPr>
          <a:xfrm>
            <a:off x="2275452" y="4153823"/>
            <a:ext cx="2870656" cy="1927802"/>
          </a:xfrm>
          <a:prstGeom prst="rect">
            <a:avLst/>
          </a:prstGeom>
          <a:ln w="12700">
            <a:miter lim="400000"/>
          </a:ln>
        </p:spPr>
      </p:pic>
      <p:pic>
        <p:nvPicPr>
          <p:cNvPr id="5" name="Image" descr="Image">
            <a:extLst>
              <a:ext uri="{FF2B5EF4-FFF2-40B4-BE49-F238E27FC236}">
                <a16:creationId xmlns:a16="http://schemas.microsoft.com/office/drawing/2014/main" id="{86E7DE1F-45E4-4396-BFAF-0C7B31D0C9F3}"/>
              </a:ext>
            </a:extLst>
          </p:cNvPr>
          <p:cNvPicPr>
            <a:picLocks noChangeAspect="1"/>
          </p:cNvPicPr>
          <p:nvPr/>
        </p:nvPicPr>
        <p:blipFill>
          <a:blip r:embed="rId4"/>
          <a:stretch>
            <a:fillRect/>
          </a:stretch>
        </p:blipFill>
        <p:spPr>
          <a:xfrm>
            <a:off x="6032471" y="4153823"/>
            <a:ext cx="2939249" cy="1927802"/>
          </a:xfrm>
          <a:prstGeom prst="rect">
            <a:avLst/>
          </a:prstGeom>
          <a:ln w="12700">
            <a:miter lim="400000"/>
          </a:ln>
        </p:spPr>
      </p:pic>
      <p:sp>
        <p:nvSpPr>
          <p:cNvPr id="6" name="Rectangle 5">
            <a:extLst>
              <a:ext uri="{FF2B5EF4-FFF2-40B4-BE49-F238E27FC236}">
                <a16:creationId xmlns:a16="http://schemas.microsoft.com/office/drawing/2014/main" id="{E3B9B59E-C9E9-484C-9023-771B4B01CE0B}"/>
              </a:ext>
            </a:extLst>
          </p:cNvPr>
          <p:cNvSpPr/>
          <p:nvPr/>
        </p:nvSpPr>
        <p:spPr>
          <a:xfrm>
            <a:off x="3038416" y="3717023"/>
            <a:ext cx="1344727" cy="369332"/>
          </a:xfrm>
          <a:prstGeom prst="rect">
            <a:avLst/>
          </a:prstGeom>
        </p:spPr>
        <p:txBody>
          <a:bodyPr wrap="none">
            <a:spAutoFit/>
          </a:bodyPr>
          <a:lstStyle/>
          <a:p>
            <a:r>
              <a:rPr lang="en-US" dirty="0"/>
              <a:t>Max pooling</a:t>
            </a:r>
          </a:p>
        </p:txBody>
      </p:sp>
      <p:sp>
        <p:nvSpPr>
          <p:cNvPr id="7" name="Rectangle 6">
            <a:extLst>
              <a:ext uri="{FF2B5EF4-FFF2-40B4-BE49-F238E27FC236}">
                <a16:creationId xmlns:a16="http://schemas.microsoft.com/office/drawing/2014/main" id="{72BEE6F6-7D80-49A3-95F4-A2BECF9C69D9}"/>
              </a:ext>
            </a:extLst>
          </p:cNvPr>
          <p:cNvSpPr/>
          <p:nvPr/>
        </p:nvSpPr>
        <p:spPr>
          <a:xfrm>
            <a:off x="6654940" y="3713717"/>
            <a:ext cx="1694310" cy="369332"/>
          </a:xfrm>
          <a:prstGeom prst="rect">
            <a:avLst/>
          </a:prstGeom>
        </p:spPr>
        <p:txBody>
          <a:bodyPr wrap="none">
            <a:spAutoFit/>
          </a:bodyPr>
          <a:lstStyle/>
          <a:p>
            <a:r>
              <a:rPr lang="en-US" dirty="0"/>
              <a:t>Average pooling</a:t>
            </a:r>
          </a:p>
        </p:txBody>
      </p:sp>
    </p:spTree>
    <p:extLst>
      <p:ext uri="{BB962C8B-B14F-4D97-AF65-F5344CB8AC3E}">
        <p14:creationId xmlns:p14="http://schemas.microsoft.com/office/powerpoint/2010/main" val="4202095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973C-6306-4C5A-8AB8-A0F392830117}"/>
              </a:ext>
            </a:extLst>
          </p:cNvPr>
          <p:cNvSpPr>
            <a:spLocks noGrp="1"/>
          </p:cNvSpPr>
          <p:nvPr>
            <p:ph type="title"/>
          </p:nvPr>
        </p:nvSpPr>
        <p:spPr/>
        <p:txBody>
          <a:bodyPr/>
          <a:lstStyle/>
          <a:p>
            <a:r>
              <a:rPr lang="en-US" dirty="0"/>
              <a:t>Padding, Stride, and Multiple Channels</a:t>
            </a:r>
          </a:p>
        </p:txBody>
      </p:sp>
      <p:sp>
        <p:nvSpPr>
          <p:cNvPr id="3" name="Content Placeholder 2">
            <a:extLst>
              <a:ext uri="{FF2B5EF4-FFF2-40B4-BE49-F238E27FC236}">
                <a16:creationId xmlns:a16="http://schemas.microsoft.com/office/drawing/2014/main" id="{52A86EC9-EB00-47A2-A443-84636BB27713}"/>
              </a:ext>
            </a:extLst>
          </p:cNvPr>
          <p:cNvSpPr>
            <a:spLocks noGrp="1"/>
          </p:cNvSpPr>
          <p:nvPr>
            <p:ph idx="1"/>
          </p:nvPr>
        </p:nvSpPr>
        <p:spPr>
          <a:xfrm>
            <a:off x="838199" y="1825625"/>
            <a:ext cx="7497417" cy="4351338"/>
          </a:xfrm>
        </p:spPr>
        <p:txBody>
          <a:bodyPr/>
          <a:lstStyle/>
          <a:p>
            <a:r>
              <a:rPr lang="en-US" dirty="0"/>
              <a:t>Pooling layers have similar padding and stride as convolutional layers</a:t>
            </a:r>
          </a:p>
          <a:p>
            <a:r>
              <a:rPr lang="en-US" dirty="0"/>
              <a:t>No learnable parameters</a:t>
            </a:r>
          </a:p>
          <a:p>
            <a:r>
              <a:rPr lang="en-US" dirty="0"/>
              <a:t>Apply pooling for each input channel to obtain the corresponding output channel</a:t>
            </a:r>
          </a:p>
        </p:txBody>
      </p:sp>
      <p:sp>
        <p:nvSpPr>
          <p:cNvPr id="4" name="Rectangle 3">
            <a:extLst>
              <a:ext uri="{FF2B5EF4-FFF2-40B4-BE49-F238E27FC236}">
                <a16:creationId xmlns:a16="http://schemas.microsoft.com/office/drawing/2014/main" id="{1F1D2076-D556-403A-A4A8-46797C292007}"/>
              </a:ext>
            </a:extLst>
          </p:cNvPr>
          <p:cNvSpPr/>
          <p:nvPr/>
        </p:nvSpPr>
        <p:spPr>
          <a:xfrm>
            <a:off x="1360408" y="4708699"/>
            <a:ext cx="4735592" cy="461665"/>
          </a:xfrm>
          <a:prstGeom prst="rect">
            <a:avLst/>
          </a:prstGeom>
        </p:spPr>
        <p:txBody>
          <a:bodyPr wrap="none">
            <a:spAutoFit/>
          </a:bodyPr>
          <a:lstStyle/>
          <a:p>
            <a:r>
              <a:rPr lang="en-US" sz="2400" b="1" dirty="0"/>
              <a:t>#output channels = #input channels</a:t>
            </a:r>
          </a:p>
        </p:txBody>
      </p:sp>
      <p:pic>
        <p:nvPicPr>
          <p:cNvPr id="5" name="padding_strides.gif" descr="padding_strides.gif">
            <a:extLst>
              <a:ext uri="{FF2B5EF4-FFF2-40B4-BE49-F238E27FC236}">
                <a16:creationId xmlns:a16="http://schemas.microsoft.com/office/drawing/2014/main" id="{1BF7248E-73A2-4F93-81D5-B4F642A2C8E3}"/>
              </a:ext>
            </a:extLst>
          </p:cNvPr>
          <p:cNvPicPr>
            <a:picLocks/>
          </p:cNvPicPr>
          <p:nvPr/>
        </p:nvPicPr>
        <p:blipFill>
          <a:blip r:embed="rId3"/>
          <a:stretch>
            <a:fillRect/>
          </a:stretch>
        </p:blipFill>
        <p:spPr>
          <a:xfrm>
            <a:off x="8663715" y="1690688"/>
            <a:ext cx="3271111" cy="3155174"/>
          </a:xfrm>
          <a:prstGeom prst="rect">
            <a:avLst/>
          </a:prstGeom>
          <a:ln w="12700">
            <a:miter lim="400000"/>
          </a:ln>
        </p:spPr>
      </p:pic>
    </p:spTree>
    <p:extLst>
      <p:ext uri="{BB962C8B-B14F-4D97-AF65-F5344CB8AC3E}">
        <p14:creationId xmlns:p14="http://schemas.microsoft.com/office/powerpoint/2010/main" val="1433258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F1D770-ADA1-4D66-B1D8-1F2230C40F3E}"/>
              </a:ext>
            </a:extLst>
          </p:cNvPr>
          <p:cNvSpPr>
            <a:spLocks noGrp="1"/>
          </p:cNvSpPr>
          <p:nvPr>
            <p:ph type="title"/>
          </p:nvPr>
        </p:nvSpPr>
        <p:spPr/>
        <p:txBody>
          <a:bodyPr>
            <a:normAutofit/>
          </a:bodyPr>
          <a:lstStyle/>
          <a:p>
            <a:r>
              <a:rPr lang="en-US" sz="4400" spc="195" dirty="0"/>
              <a:t>Convolutional </a:t>
            </a:r>
            <a:r>
              <a:rPr lang="en-US" sz="4400" spc="155" dirty="0"/>
              <a:t>Neural </a:t>
            </a:r>
            <a:r>
              <a:rPr lang="en-US" sz="4400" spc="204" dirty="0"/>
              <a:t>Networks</a:t>
            </a:r>
            <a:r>
              <a:rPr lang="en-US" sz="4400" spc="740" dirty="0"/>
              <a:t> </a:t>
            </a:r>
            <a:r>
              <a:rPr lang="en-US" sz="4400" spc="170" dirty="0"/>
              <a:t>(CNNs)</a:t>
            </a:r>
            <a:endParaRPr lang="en-US" sz="4400" dirty="0"/>
          </a:p>
        </p:txBody>
      </p:sp>
      <p:sp>
        <p:nvSpPr>
          <p:cNvPr id="5" name="Text Placeholder 4">
            <a:extLst>
              <a:ext uri="{FF2B5EF4-FFF2-40B4-BE49-F238E27FC236}">
                <a16:creationId xmlns:a16="http://schemas.microsoft.com/office/drawing/2014/main" id="{236D7BE6-F2FB-413A-A009-6552A2FC47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526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CEC04-6119-400A-AEE7-4F00DAB195F6}"/>
              </a:ext>
            </a:extLst>
          </p:cNvPr>
          <p:cNvSpPr>
            <a:spLocks noGrp="1"/>
          </p:cNvSpPr>
          <p:nvPr>
            <p:ph type="title"/>
          </p:nvPr>
        </p:nvSpPr>
        <p:spPr/>
        <p:txBody>
          <a:bodyPr/>
          <a:lstStyle/>
          <a:p>
            <a:r>
              <a:rPr lang="en-US" dirty="0"/>
              <a:t>Why </a:t>
            </a:r>
            <a:r>
              <a:rPr lang="en-US" sz="6000" dirty="0"/>
              <a:t>Convolutional Neural Network (</a:t>
            </a:r>
            <a:r>
              <a:rPr lang="en-US" dirty="0"/>
              <a:t>CNN) for Image</a:t>
            </a:r>
          </a:p>
        </p:txBody>
      </p:sp>
      <p:sp>
        <p:nvSpPr>
          <p:cNvPr id="5" name="Text Placeholder 4">
            <a:extLst>
              <a:ext uri="{FF2B5EF4-FFF2-40B4-BE49-F238E27FC236}">
                <a16:creationId xmlns:a16="http://schemas.microsoft.com/office/drawing/2014/main" id="{208A00B9-B8DD-4753-B8DB-F8343B81BD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9157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175" dirty="0"/>
              <a:t>Convolutional </a:t>
            </a:r>
            <a:r>
              <a:rPr lang="en-US" spc="145" dirty="0"/>
              <a:t>Layer</a:t>
            </a:r>
            <a:r>
              <a:rPr lang="en-US" spc="509" dirty="0"/>
              <a:t> </a:t>
            </a:r>
            <a:r>
              <a:rPr lang="en-US" spc="110" dirty="0"/>
              <a:t>1</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380"/>
              </a:spcBef>
              <a:buFont typeface="Arial"/>
              <a:buChar char="•"/>
              <a:tabLst>
                <a:tab pos="241300" algn="l"/>
              </a:tabLst>
            </a:pPr>
            <a:r>
              <a:rPr lang="en-US" dirty="0">
                <a:cs typeface="Calibri"/>
              </a:rPr>
              <a:t>Use </a:t>
            </a:r>
            <a:r>
              <a:rPr lang="en-US" spc="-5" dirty="0">
                <a:cs typeface="Calibri"/>
              </a:rPr>
              <a:t>multiple </a:t>
            </a:r>
            <a:r>
              <a:rPr lang="en-US" spc="-15" dirty="0">
                <a:cs typeface="Calibri"/>
              </a:rPr>
              <a:t>filters (kernels) </a:t>
            </a:r>
            <a:r>
              <a:rPr lang="en-US" spc="-25" dirty="0">
                <a:cs typeface="Calibri"/>
              </a:rPr>
              <a:t>for </a:t>
            </a:r>
            <a:r>
              <a:rPr lang="en-US" dirty="0">
                <a:cs typeface="Calibri"/>
              </a:rPr>
              <a:t>the </a:t>
            </a:r>
            <a:r>
              <a:rPr lang="en-US" spc="-25" dirty="0">
                <a:cs typeface="Calibri"/>
              </a:rPr>
              <a:t>feature </a:t>
            </a:r>
            <a:r>
              <a:rPr lang="en-US" spc="-5" dirty="0">
                <a:cs typeface="Calibri"/>
              </a:rPr>
              <a:t>mapping.</a:t>
            </a:r>
            <a:r>
              <a:rPr lang="en-US" spc="75" dirty="0">
                <a:cs typeface="Calibri"/>
              </a:rPr>
              <a:t> </a:t>
            </a:r>
            <a:r>
              <a:rPr lang="en-US" dirty="0">
                <a:cs typeface="Calibri"/>
              </a:rPr>
              <a:t>E.g.,</a:t>
            </a:r>
          </a:p>
          <a:p>
            <a:pPr marL="698500" lvl="1">
              <a:lnSpc>
                <a:spcPct val="100000"/>
              </a:lnSpc>
              <a:spcBef>
                <a:spcPts val="240"/>
              </a:spcBef>
              <a:buFont typeface="Arial"/>
              <a:buChar char="•"/>
              <a:tabLst>
                <a:tab pos="698500" algn="l"/>
              </a:tabLst>
            </a:pPr>
            <a:r>
              <a:rPr lang="en-US" spc="-5" dirty="0">
                <a:cs typeface="Calibri"/>
              </a:rPr>
              <a:t>using </a:t>
            </a:r>
            <a:r>
              <a:rPr lang="en-US" spc="-10" dirty="0">
                <a:solidFill>
                  <a:srgbClr val="7030A0"/>
                </a:solidFill>
                <a:cs typeface="Calibri"/>
              </a:rPr>
              <a:t>ten</a:t>
            </a:r>
            <a:r>
              <a:rPr lang="en-US" spc="-10" dirty="0">
                <a:cs typeface="Calibri"/>
              </a:rPr>
              <a:t> </a:t>
            </a:r>
            <a:r>
              <a:rPr lang="en-US" spc="-5" dirty="0">
                <a:latin typeface="Cambria Math"/>
                <a:cs typeface="Cambria Math"/>
              </a:rPr>
              <a:t>5×5 </a:t>
            </a:r>
            <a:r>
              <a:rPr lang="en-US" spc="-10" dirty="0">
                <a:cs typeface="Calibri"/>
              </a:rPr>
              <a:t>filters, (merely </a:t>
            </a:r>
            <a:r>
              <a:rPr lang="en-US" spc="-5" dirty="0">
                <a:latin typeface="Cambria Math"/>
                <a:cs typeface="Cambria Math"/>
              </a:rPr>
              <a:t>10×5×5 </a:t>
            </a:r>
            <a:r>
              <a:rPr lang="en-US" dirty="0">
                <a:latin typeface="Cambria Math"/>
                <a:cs typeface="Cambria Math"/>
              </a:rPr>
              <a:t>= </a:t>
            </a:r>
            <a:r>
              <a:rPr lang="en-US" spc="-5" dirty="0">
                <a:latin typeface="Cambria Math"/>
                <a:cs typeface="Cambria Math"/>
              </a:rPr>
              <a:t>250</a:t>
            </a:r>
            <a:r>
              <a:rPr lang="en-US" spc="290" dirty="0">
                <a:latin typeface="Cambria Math"/>
                <a:cs typeface="Cambria Math"/>
              </a:rPr>
              <a:t> </a:t>
            </a:r>
            <a:r>
              <a:rPr lang="en-US" spc="-15" dirty="0">
                <a:cs typeface="Calibri"/>
              </a:rPr>
              <a:t>parameters!)</a:t>
            </a:r>
            <a:endParaRPr lang="en-US" dirty="0">
              <a:cs typeface="Calibri"/>
            </a:endParaRPr>
          </a:p>
          <a:p>
            <a:pPr marL="698500" lvl="1">
              <a:lnSpc>
                <a:spcPct val="100000"/>
              </a:lnSpc>
              <a:spcBef>
                <a:spcPts val="219"/>
              </a:spcBef>
              <a:buFont typeface="Arial"/>
              <a:buChar char="•"/>
              <a:tabLst>
                <a:tab pos="698500" algn="l"/>
              </a:tabLst>
            </a:pPr>
            <a:r>
              <a:rPr lang="en-US" spc="-5" dirty="0">
                <a:cs typeface="Calibri"/>
              </a:rPr>
              <a:t>the </a:t>
            </a:r>
            <a:r>
              <a:rPr lang="en-US" spc="-10" dirty="0">
                <a:cs typeface="Calibri"/>
              </a:rPr>
              <a:t>results </a:t>
            </a:r>
            <a:r>
              <a:rPr lang="en-US" spc="-15" dirty="0">
                <a:cs typeface="Calibri"/>
              </a:rPr>
              <a:t>are </a:t>
            </a:r>
            <a:r>
              <a:rPr lang="en-US" spc="-10" dirty="0">
                <a:solidFill>
                  <a:srgbClr val="7030A0"/>
                </a:solidFill>
                <a:cs typeface="Calibri"/>
              </a:rPr>
              <a:t>ten</a:t>
            </a:r>
            <a:r>
              <a:rPr lang="en-US" spc="-10" dirty="0">
                <a:cs typeface="Calibri"/>
              </a:rPr>
              <a:t> </a:t>
            </a:r>
            <a:r>
              <a:rPr lang="en-US" spc="-5" dirty="0">
                <a:latin typeface="Cambria Math"/>
                <a:cs typeface="Cambria Math"/>
              </a:rPr>
              <a:t>24×24</a:t>
            </a:r>
            <a:r>
              <a:rPr lang="en-US" spc="20" dirty="0">
                <a:latin typeface="Cambria Math"/>
                <a:cs typeface="Cambria Math"/>
              </a:rPr>
              <a:t> </a:t>
            </a:r>
            <a:r>
              <a:rPr lang="en-US" spc="-5" dirty="0">
                <a:cs typeface="Calibri"/>
              </a:rPr>
              <a:t>matrices.</a:t>
            </a:r>
            <a:endParaRPr lang="en-US" dirty="0">
              <a:cs typeface="Calibri"/>
            </a:endParaRPr>
          </a:p>
          <a:p>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4611756" y="3849756"/>
            <a:ext cx="5723702"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DB20BB21-9CA0-409E-BA9B-A348E050C9E8}"/>
              </a:ext>
            </a:extLst>
          </p:cNvPr>
          <p:cNvSpPr/>
          <p:nvPr/>
        </p:nvSpPr>
        <p:spPr>
          <a:xfrm>
            <a:off x="3961576" y="6042109"/>
            <a:ext cx="847725" cy="61468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a:p>
        </p:txBody>
      </p:sp>
    </p:spTree>
    <p:extLst>
      <p:ext uri="{BB962C8B-B14F-4D97-AF65-F5344CB8AC3E}">
        <p14:creationId xmlns:p14="http://schemas.microsoft.com/office/powerpoint/2010/main" val="3341511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175" dirty="0"/>
              <a:t>Convolutional </a:t>
            </a:r>
            <a:r>
              <a:rPr lang="en-US" spc="145" dirty="0"/>
              <a:t>Layer</a:t>
            </a:r>
            <a:r>
              <a:rPr lang="en-US" spc="509" dirty="0"/>
              <a:t> </a:t>
            </a:r>
            <a:r>
              <a:rPr lang="en-US" spc="110" dirty="0"/>
              <a:t>1</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380"/>
              </a:spcBef>
              <a:buFont typeface="Arial"/>
              <a:buChar char="•"/>
              <a:tabLst>
                <a:tab pos="241300" algn="l"/>
              </a:tabLst>
            </a:pPr>
            <a:r>
              <a:rPr lang="en-US" dirty="0">
                <a:cs typeface="Calibri"/>
              </a:rPr>
              <a:t>Use </a:t>
            </a:r>
            <a:r>
              <a:rPr lang="en-US" spc="-5" dirty="0">
                <a:cs typeface="Calibri"/>
              </a:rPr>
              <a:t>multiple </a:t>
            </a:r>
            <a:r>
              <a:rPr lang="en-US" spc="-15" dirty="0">
                <a:cs typeface="Calibri"/>
              </a:rPr>
              <a:t>filters (kernels) </a:t>
            </a:r>
            <a:r>
              <a:rPr lang="en-US" spc="-25" dirty="0">
                <a:cs typeface="Calibri"/>
              </a:rPr>
              <a:t>for </a:t>
            </a:r>
            <a:r>
              <a:rPr lang="en-US" dirty="0">
                <a:cs typeface="Calibri"/>
              </a:rPr>
              <a:t>the </a:t>
            </a:r>
            <a:r>
              <a:rPr lang="en-US" spc="-25" dirty="0">
                <a:cs typeface="Calibri"/>
              </a:rPr>
              <a:t>feature </a:t>
            </a:r>
            <a:r>
              <a:rPr lang="en-US" spc="-5" dirty="0">
                <a:cs typeface="Calibri"/>
              </a:rPr>
              <a:t>mapping.</a:t>
            </a:r>
            <a:r>
              <a:rPr lang="en-US" spc="75" dirty="0">
                <a:cs typeface="Calibri"/>
              </a:rPr>
              <a:t> </a:t>
            </a:r>
            <a:r>
              <a:rPr lang="en-US" dirty="0">
                <a:cs typeface="Calibri"/>
              </a:rPr>
              <a:t>E.g.,</a:t>
            </a:r>
          </a:p>
          <a:p>
            <a:pPr marL="241300">
              <a:lnSpc>
                <a:spcPct val="100000"/>
              </a:lnSpc>
              <a:spcBef>
                <a:spcPts val="640"/>
              </a:spcBef>
              <a:buFont typeface="Arial"/>
              <a:buChar char="•"/>
              <a:tabLst>
                <a:tab pos="241300" algn="l"/>
              </a:tabLst>
            </a:pPr>
            <a:r>
              <a:rPr lang="en-US" dirty="0">
                <a:cs typeface="Calibri"/>
              </a:rPr>
              <a:t>Apply </a:t>
            </a:r>
            <a:r>
              <a:rPr lang="en-US" spc="-5" dirty="0">
                <a:cs typeface="Calibri"/>
              </a:rPr>
              <a:t>an </a:t>
            </a:r>
            <a:r>
              <a:rPr lang="en-US" spc="-15" dirty="0">
                <a:cs typeface="Calibri"/>
              </a:rPr>
              <a:t>activation </a:t>
            </a:r>
            <a:r>
              <a:rPr lang="en-US" spc="-5" dirty="0">
                <a:cs typeface="Calibri"/>
              </a:rPr>
              <a:t>function </a:t>
            </a:r>
            <a:r>
              <a:rPr lang="en-US" dirty="0">
                <a:cs typeface="Calibri"/>
              </a:rPr>
              <a:t>(e.g.,</a:t>
            </a:r>
            <a:r>
              <a:rPr lang="en-US" spc="40" dirty="0">
                <a:cs typeface="Calibri"/>
              </a:rPr>
              <a:t> </a:t>
            </a:r>
            <a:r>
              <a:rPr lang="en-US" spc="-20" dirty="0" err="1">
                <a:cs typeface="Calibri"/>
              </a:rPr>
              <a:t>ReLU</a:t>
            </a:r>
            <a:r>
              <a:rPr lang="en-US" spc="-20" dirty="0">
                <a:cs typeface="Calibri"/>
              </a:rPr>
              <a:t>).</a:t>
            </a:r>
            <a:endParaRPr lang="en-US" dirty="0">
              <a:cs typeface="Calibri"/>
            </a:endParaRPr>
          </a:p>
          <a:p>
            <a:pPr marL="241300">
              <a:lnSpc>
                <a:spcPct val="100000"/>
              </a:lnSpc>
              <a:spcBef>
                <a:spcPts val="219"/>
              </a:spcBef>
              <a:buFont typeface="Arial"/>
              <a:buChar char="•"/>
              <a:tabLst>
                <a:tab pos="698500" algn="l"/>
              </a:tabLst>
            </a:pPr>
            <a:r>
              <a:rPr lang="en-US" dirty="0">
                <a:cs typeface="Calibri"/>
              </a:rPr>
              <a:t>A </a:t>
            </a:r>
            <a:r>
              <a:rPr lang="en-US" spc="-10" dirty="0">
                <a:cs typeface="Calibri"/>
              </a:rPr>
              <a:t>Convolutional </a:t>
            </a:r>
            <a:r>
              <a:rPr lang="en-US" spc="-25" dirty="0">
                <a:cs typeface="Calibri"/>
              </a:rPr>
              <a:t>layer </a:t>
            </a:r>
            <a:r>
              <a:rPr lang="en-US" dirty="0">
                <a:cs typeface="Calibri"/>
              </a:rPr>
              <a:t>= </a:t>
            </a:r>
            <a:r>
              <a:rPr lang="en-US" spc="-10" dirty="0">
                <a:cs typeface="Calibri"/>
              </a:rPr>
              <a:t>convolution </a:t>
            </a:r>
            <a:r>
              <a:rPr lang="en-US" dirty="0">
                <a:cs typeface="Calibri"/>
              </a:rPr>
              <a:t>+</a:t>
            </a:r>
            <a:r>
              <a:rPr lang="en-US" spc="25" dirty="0">
                <a:cs typeface="Calibri"/>
              </a:rPr>
              <a:t> </a:t>
            </a:r>
            <a:r>
              <a:rPr lang="en-US" spc="-10" dirty="0">
                <a:cs typeface="Calibri"/>
              </a:rPr>
              <a:t>activation</a:t>
            </a: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4611756" y="3849756"/>
            <a:ext cx="5723702"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DB20BB21-9CA0-409E-BA9B-A348E050C9E8}"/>
              </a:ext>
            </a:extLst>
          </p:cNvPr>
          <p:cNvSpPr/>
          <p:nvPr/>
        </p:nvSpPr>
        <p:spPr>
          <a:xfrm>
            <a:off x="3961576" y="6042109"/>
            <a:ext cx="847725" cy="61468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a:p>
        </p:txBody>
      </p:sp>
    </p:spTree>
    <p:extLst>
      <p:ext uri="{BB962C8B-B14F-4D97-AF65-F5344CB8AC3E}">
        <p14:creationId xmlns:p14="http://schemas.microsoft.com/office/powerpoint/2010/main" val="1291390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125" dirty="0"/>
              <a:t>Pooling </a:t>
            </a:r>
            <a:r>
              <a:rPr lang="en-US" spc="145" dirty="0"/>
              <a:t>Layer</a:t>
            </a:r>
            <a:r>
              <a:rPr lang="en-US" spc="525" dirty="0"/>
              <a:t> </a:t>
            </a:r>
            <a:r>
              <a:rPr lang="en-US" spc="110" dirty="0"/>
              <a:t>1</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740"/>
              </a:spcBef>
              <a:buFont typeface="Arial"/>
              <a:buChar char="•"/>
              <a:tabLst>
                <a:tab pos="241300" algn="l"/>
              </a:tabLst>
            </a:pPr>
            <a:r>
              <a:rPr lang="en-US" spc="-10" dirty="0">
                <a:cs typeface="Calibri"/>
              </a:rPr>
              <a:t>Pooling reduces </a:t>
            </a:r>
            <a:r>
              <a:rPr lang="en-US" dirty="0">
                <a:cs typeface="Calibri"/>
              </a:rPr>
              <a:t>the </a:t>
            </a:r>
            <a:r>
              <a:rPr lang="en-US" spc="-5" dirty="0">
                <a:cs typeface="Calibri"/>
              </a:rPr>
              <a:t>dimensionality of each </a:t>
            </a:r>
            <a:r>
              <a:rPr lang="en-US" spc="-25" dirty="0">
                <a:cs typeface="Calibri"/>
              </a:rPr>
              <a:t>feature</a:t>
            </a:r>
            <a:r>
              <a:rPr lang="en-US" spc="20" dirty="0">
                <a:cs typeface="Calibri"/>
              </a:rPr>
              <a:t> </a:t>
            </a:r>
            <a:r>
              <a:rPr lang="en-US" spc="-5" dirty="0">
                <a:cs typeface="Calibri"/>
              </a:rPr>
              <a:t>map.</a:t>
            </a:r>
            <a:endParaRPr lang="en-US" dirty="0">
              <a:cs typeface="Calibri"/>
            </a:endParaRPr>
          </a:p>
          <a:p>
            <a:pPr marL="241300">
              <a:lnSpc>
                <a:spcPct val="100000"/>
              </a:lnSpc>
              <a:spcBef>
                <a:spcPts val="640"/>
              </a:spcBef>
              <a:buFont typeface="Arial"/>
              <a:buChar char="•"/>
              <a:tabLst>
                <a:tab pos="241300" algn="l"/>
              </a:tabLst>
            </a:pPr>
            <a:r>
              <a:rPr lang="en-US" dirty="0">
                <a:cs typeface="Calibri"/>
              </a:rPr>
              <a:t>E.g., </a:t>
            </a:r>
            <a:r>
              <a:rPr lang="en-US" spc="-10" dirty="0">
                <a:cs typeface="Calibri"/>
              </a:rPr>
              <a:t>Max Pooling, </a:t>
            </a:r>
            <a:r>
              <a:rPr lang="en-US" spc="-30" dirty="0">
                <a:cs typeface="Calibri"/>
              </a:rPr>
              <a:t>Average </a:t>
            </a:r>
            <a:r>
              <a:rPr lang="en-US" spc="-10" dirty="0">
                <a:cs typeface="Calibri"/>
              </a:rPr>
              <a:t>Pooling,</a:t>
            </a:r>
            <a:r>
              <a:rPr lang="en-US" spc="55" dirty="0">
                <a:cs typeface="Calibri"/>
              </a:rPr>
              <a:t> </a:t>
            </a:r>
            <a:r>
              <a:rPr lang="en-US" spc="-15" dirty="0">
                <a:cs typeface="Calibri"/>
              </a:rPr>
              <a:t>etc.</a:t>
            </a: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5797826" y="3849756"/>
            <a:ext cx="4537632"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DB20BB21-9CA0-409E-BA9B-A348E050C9E8}"/>
              </a:ext>
            </a:extLst>
          </p:cNvPr>
          <p:cNvSpPr/>
          <p:nvPr/>
        </p:nvSpPr>
        <p:spPr>
          <a:xfrm>
            <a:off x="5345801" y="6008834"/>
            <a:ext cx="847725" cy="61468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a:p>
        </p:txBody>
      </p:sp>
    </p:spTree>
    <p:extLst>
      <p:ext uri="{BB962C8B-B14F-4D97-AF65-F5344CB8AC3E}">
        <p14:creationId xmlns:p14="http://schemas.microsoft.com/office/powerpoint/2010/main" val="2462749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175" dirty="0"/>
              <a:t>Convolutional </a:t>
            </a:r>
            <a:r>
              <a:rPr lang="en-US" spc="145" dirty="0"/>
              <a:t>Layer</a:t>
            </a:r>
            <a:r>
              <a:rPr lang="en-US" spc="515" dirty="0"/>
              <a:t> </a:t>
            </a:r>
            <a:r>
              <a:rPr lang="en-US" spc="110" dirty="0"/>
              <a:t>2</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740"/>
              </a:spcBef>
              <a:buFont typeface="Arial"/>
              <a:buChar char="•"/>
              <a:tabLst>
                <a:tab pos="241300" algn="l"/>
              </a:tabLst>
            </a:pPr>
            <a:r>
              <a:rPr lang="en-US" spc="-20" dirty="0">
                <a:cs typeface="Calibri"/>
              </a:rPr>
              <a:t>Perform </a:t>
            </a:r>
            <a:r>
              <a:rPr lang="en-US" spc="-10" dirty="0">
                <a:cs typeface="Calibri"/>
              </a:rPr>
              <a:t>tensor</a:t>
            </a:r>
            <a:r>
              <a:rPr lang="en-US" spc="20" dirty="0">
                <a:cs typeface="Calibri"/>
              </a:rPr>
              <a:t> </a:t>
            </a:r>
            <a:r>
              <a:rPr lang="en-US" spc="-15" dirty="0">
                <a:cs typeface="Calibri"/>
              </a:rPr>
              <a:t>convolution.</a:t>
            </a:r>
            <a:endParaRPr lang="en-US" dirty="0">
              <a:cs typeface="Calibri"/>
            </a:endParaRPr>
          </a:p>
          <a:p>
            <a:pPr marL="241300">
              <a:lnSpc>
                <a:spcPct val="100000"/>
              </a:lnSpc>
              <a:spcBef>
                <a:spcPts val="640"/>
              </a:spcBef>
              <a:buFont typeface="Arial"/>
              <a:buChar char="•"/>
              <a:tabLst>
                <a:tab pos="241300" algn="l"/>
              </a:tabLst>
            </a:pPr>
            <a:r>
              <a:rPr lang="en-US" dirty="0">
                <a:cs typeface="Calibri"/>
              </a:rPr>
              <a:t>Apply </a:t>
            </a:r>
            <a:r>
              <a:rPr lang="en-US" spc="-5" dirty="0">
                <a:solidFill>
                  <a:srgbClr val="FF0000"/>
                </a:solidFill>
                <a:latin typeface="Cambria Math"/>
                <a:cs typeface="Cambria Math"/>
              </a:rPr>
              <a:t>5×5×10 </a:t>
            </a:r>
            <a:r>
              <a:rPr lang="en-US" spc="-10" dirty="0">
                <a:cs typeface="Calibri"/>
              </a:rPr>
              <a:t>tensor filter </a:t>
            </a:r>
            <a:r>
              <a:rPr lang="en-US" spc="-15" dirty="0">
                <a:cs typeface="Calibri"/>
              </a:rPr>
              <a:t>to </a:t>
            </a:r>
            <a:r>
              <a:rPr lang="en-US" spc="-5" dirty="0">
                <a:cs typeface="Calibri"/>
              </a:rPr>
              <a:t>the </a:t>
            </a:r>
            <a:r>
              <a:rPr lang="en-US" spc="-5" dirty="0">
                <a:solidFill>
                  <a:srgbClr val="7030A0"/>
                </a:solidFill>
                <a:latin typeface="Cambria Math"/>
                <a:cs typeface="Cambria Math"/>
              </a:rPr>
              <a:t>12×12×10 </a:t>
            </a:r>
            <a:r>
              <a:rPr lang="en-US" spc="-10" dirty="0">
                <a:cs typeface="Calibri"/>
              </a:rPr>
              <a:t>tensor</a:t>
            </a:r>
            <a:r>
              <a:rPr lang="en-US" spc="75" dirty="0">
                <a:cs typeface="Calibri"/>
              </a:rPr>
              <a:t> </a:t>
            </a:r>
            <a:r>
              <a:rPr lang="en-US" spc="-5" dirty="0">
                <a:cs typeface="Calibri"/>
              </a:rPr>
              <a:t>input</a:t>
            </a:r>
          </a:p>
          <a:p>
            <a:pPr marL="241300">
              <a:lnSpc>
                <a:spcPct val="100000"/>
              </a:lnSpc>
              <a:spcBef>
                <a:spcPts val="640"/>
              </a:spcBef>
              <a:buFont typeface="Arial"/>
              <a:buChar char="•"/>
              <a:tabLst>
                <a:tab pos="241300" algn="l"/>
              </a:tabLst>
            </a:pPr>
            <a:r>
              <a:rPr lang="en-US" spc="-35" dirty="0">
                <a:solidFill>
                  <a:srgbClr val="385723"/>
                </a:solidFill>
                <a:cs typeface="Calibri"/>
              </a:rPr>
              <a:t>Twenty</a:t>
            </a:r>
            <a:r>
              <a:rPr lang="en-US" spc="5" dirty="0">
                <a:solidFill>
                  <a:srgbClr val="385723"/>
                </a:solidFill>
                <a:cs typeface="Calibri"/>
              </a:rPr>
              <a:t> </a:t>
            </a:r>
            <a:r>
              <a:rPr lang="en-US" dirty="0">
                <a:cs typeface="Calibri"/>
              </a:rPr>
              <a:t>such</a:t>
            </a:r>
            <a:r>
              <a:rPr lang="en-US" spc="15" dirty="0">
                <a:cs typeface="Calibri"/>
              </a:rPr>
              <a:t> </a:t>
            </a:r>
            <a:r>
              <a:rPr lang="en-US" spc="-15" dirty="0">
                <a:cs typeface="Calibri"/>
              </a:rPr>
              <a:t>filters </a:t>
            </a:r>
            <a:r>
              <a:rPr lang="en-US" dirty="0">
                <a:latin typeface="Wingdings"/>
                <a:cs typeface="Wingdings"/>
              </a:rPr>
              <a:t></a:t>
            </a:r>
            <a:r>
              <a:rPr lang="en-US" dirty="0">
                <a:latin typeface="Times New Roman"/>
                <a:cs typeface="Times New Roman"/>
              </a:rPr>
              <a:t> </a:t>
            </a:r>
            <a:r>
              <a:rPr lang="en-US" spc="-15" dirty="0">
                <a:solidFill>
                  <a:srgbClr val="385723"/>
                </a:solidFill>
                <a:cs typeface="Calibri"/>
              </a:rPr>
              <a:t>twenty </a:t>
            </a:r>
            <a:r>
              <a:rPr lang="en-US" spc="-5" dirty="0">
                <a:latin typeface="Cambria Math"/>
                <a:cs typeface="Cambria Math"/>
              </a:rPr>
              <a:t>8×8 </a:t>
            </a:r>
            <a:r>
              <a:rPr lang="en-US" spc="-25" dirty="0">
                <a:cs typeface="Calibri"/>
              </a:rPr>
              <a:t>feature</a:t>
            </a:r>
            <a:r>
              <a:rPr lang="en-US" spc="30" dirty="0">
                <a:cs typeface="Calibri"/>
              </a:rPr>
              <a:t> </a:t>
            </a:r>
            <a:r>
              <a:rPr lang="en-US" spc="-5" dirty="0">
                <a:cs typeface="Calibri"/>
              </a:rPr>
              <a:t>maps.</a:t>
            </a:r>
            <a:endParaRPr lang="en-US" dirty="0">
              <a:cs typeface="Calibri"/>
            </a:endParaRPr>
          </a:p>
          <a:p>
            <a:pPr marL="241300">
              <a:lnSpc>
                <a:spcPct val="100000"/>
              </a:lnSpc>
              <a:spcBef>
                <a:spcPts val="640"/>
              </a:spcBef>
              <a:buFont typeface="Arial"/>
              <a:buChar char="•"/>
              <a:tabLst>
                <a:tab pos="241300" algn="l"/>
              </a:tabLst>
            </a:pP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7315200" y="3849756"/>
            <a:ext cx="3020258"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DB20BB21-9CA0-409E-BA9B-A348E050C9E8}"/>
              </a:ext>
            </a:extLst>
          </p:cNvPr>
          <p:cNvSpPr/>
          <p:nvPr/>
        </p:nvSpPr>
        <p:spPr>
          <a:xfrm>
            <a:off x="6714509" y="5902898"/>
            <a:ext cx="847725" cy="61468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a:p>
        </p:txBody>
      </p:sp>
      <p:sp>
        <p:nvSpPr>
          <p:cNvPr id="7" name="object 7">
            <a:extLst>
              <a:ext uri="{FF2B5EF4-FFF2-40B4-BE49-F238E27FC236}">
                <a16:creationId xmlns:a16="http://schemas.microsoft.com/office/drawing/2014/main" id="{840F62E0-11AD-425B-90A0-996D9C302842}"/>
              </a:ext>
            </a:extLst>
          </p:cNvPr>
          <p:cNvSpPr txBox="1"/>
          <p:nvPr/>
        </p:nvSpPr>
        <p:spPr>
          <a:xfrm>
            <a:off x="4470612" y="3297243"/>
            <a:ext cx="1805834" cy="641201"/>
          </a:xfrm>
          <a:prstGeom prst="rect">
            <a:avLst/>
          </a:prstGeom>
        </p:spPr>
        <p:txBody>
          <a:bodyPr vert="horz" wrap="square" lIns="0" tIns="12700" rIns="0" bIns="0" rtlCol="0">
            <a:spAutoFit/>
          </a:bodyPr>
          <a:lstStyle/>
          <a:p>
            <a:pPr marL="12700">
              <a:lnSpc>
                <a:spcPct val="100000"/>
              </a:lnSpc>
              <a:spcBef>
                <a:spcPts val="100"/>
              </a:spcBef>
            </a:pPr>
            <a:r>
              <a:rPr lang="en-US" altLang="zh-CN" sz="2000" spc="-15" dirty="0">
                <a:solidFill>
                  <a:srgbClr val="7030A0"/>
                </a:solidFill>
                <a:latin typeface="Calibri"/>
                <a:cs typeface="Calibri"/>
              </a:rPr>
              <a:t>12</a:t>
            </a:r>
            <a:r>
              <a:rPr lang="zh-CN" altLang="en-US" sz="2000" spc="-15" dirty="0">
                <a:solidFill>
                  <a:srgbClr val="7030A0"/>
                </a:solidFill>
                <a:latin typeface="Calibri"/>
                <a:cs typeface="Calibri"/>
              </a:rPr>
              <a:t>*</a:t>
            </a:r>
            <a:r>
              <a:rPr lang="en-US" altLang="zh-CN" sz="2000" spc="-15" dirty="0">
                <a:solidFill>
                  <a:srgbClr val="7030A0"/>
                </a:solidFill>
                <a:latin typeface="Calibri"/>
                <a:cs typeface="Calibri"/>
              </a:rPr>
              <a:t>12</a:t>
            </a:r>
            <a:r>
              <a:rPr lang="zh-CN" altLang="en-US" sz="2000" spc="-15" dirty="0">
                <a:solidFill>
                  <a:srgbClr val="7030A0"/>
                </a:solidFill>
                <a:latin typeface="Calibri"/>
                <a:cs typeface="Calibri"/>
              </a:rPr>
              <a:t>*</a:t>
            </a:r>
            <a:r>
              <a:rPr lang="en-US" altLang="zh-CN" sz="2000" spc="-15" dirty="0">
                <a:solidFill>
                  <a:srgbClr val="7030A0"/>
                </a:solidFill>
                <a:latin typeface="Calibri"/>
                <a:cs typeface="Calibri"/>
              </a:rPr>
              <a:t>10 tensor</a:t>
            </a:r>
            <a:endParaRPr lang="en-US" sz="2000" spc="-15" dirty="0">
              <a:solidFill>
                <a:srgbClr val="7030A0"/>
              </a:solidFill>
              <a:latin typeface="Calibri"/>
              <a:cs typeface="Calibri"/>
            </a:endParaRPr>
          </a:p>
          <a:p>
            <a:pPr marL="12700">
              <a:lnSpc>
                <a:spcPct val="100000"/>
              </a:lnSpc>
              <a:spcBef>
                <a:spcPts val="100"/>
              </a:spcBef>
            </a:pPr>
            <a:r>
              <a:rPr sz="2000" spc="-15" dirty="0">
                <a:solidFill>
                  <a:srgbClr val="7030A0"/>
                </a:solidFill>
                <a:latin typeface="Calibri"/>
                <a:cs typeface="Calibri"/>
              </a:rPr>
              <a:t>(order-3</a:t>
            </a:r>
            <a:r>
              <a:rPr sz="2000" spc="-50" dirty="0">
                <a:solidFill>
                  <a:srgbClr val="7030A0"/>
                </a:solidFill>
                <a:latin typeface="Calibri"/>
                <a:cs typeface="Calibri"/>
              </a:rPr>
              <a:t> </a:t>
            </a:r>
            <a:r>
              <a:rPr sz="2000" spc="-5" dirty="0">
                <a:solidFill>
                  <a:srgbClr val="7030A0"/>
                </a:solidFill>
                <a:latin typeface="Calibri"/>
                <a:cs typeface="Calibri"/>
              </a:rPr>
              <a:t>tensor)</a:t>
            </a:r>
            <a:endParaRPr sz="2000" dirty="0">
              <a:latin typeface="Calibri"/>
              <a:cs typeface="Calibri"/>
            </a:endParaRPr>
          </a:p>
        </p:txBody>
      </p:sp>
      <p:sp>
        <p:nvSpPr>
          <p:cNvPr id="8" name="object 16">
            <a:extLst>
              <a:ext uri="{FF2B5EF4-FFF2-40B4-BE49-F238E27FC236}">
                <a16:creationId xmlns:a16="http://schemas.microsoft.com/office/drawing/2014/main" id="{490814F2-3E51-4B68-A369-2132DC71F83D}"/>
              </a:ext>
            </a:extLst>
          </p:cNvPr>
          <p:cNvSpPr/>
          <p:nvPr/>
        </p:nvSpPr>
        <p:spPr>
          <a:xfrm>
            <a:off x="5071269" y="3849756"/>
            <a:ext cx="302260" cy="689798"/>
          </a:xfrm>
          <a:custGeom>
            <a:avLst/>
            <a:gdLst/>
            <a:ahLst/>
            <a:cxnLst/>
            <a:rect l="l" t="t" r="r" b="b"/>
            <a:pathLst>
              <a:path w="302260" h="793114">
                <a:moveTo>
                  <a:pt x="115764" y="172979"/>
                </a:moveTo>
                <a:lnTo>
                  <a:pt x="58225" y="172979"/>
                </a:lnTo>
                <a:lnTo>
                  <a:pt x="63331" y="216669"/>
                </a:lnTo>
                <a:lnTo>
                  <a:pt x="76647" y="278965"/>
                </a:lnTo>
                <a:lnTo>
                  <a:pt x="92598" y="332271"/>
                </a:lnTo>
                <a:lnTo>
                  <a:pt x="111391" y="375655"/>
                </a:lnTo>
                <a:lnTo>
                  <a:pt x="135548" y="409215"/>
                </a:lnTo>
                <a:lnTo>
                  <a:pt x="172857" y="426979"/>
                </a:lnTo>
                <a:lnTo>
                  <a:pt x="184838" y="443624"/>
                </a:lnTo>
                <a:lnTo>
                  <a:pt x="214163" y="526122"/>
                </a:lnTo>
                <a:lnTo>
                  <a:pt x="226528" y="583966"/>
                </a:lnTo>
                <a:lnTo>
                  <a:pt x="236076" y="648633"/>
                </a:lnTo>
                <a:lnTo>
                  <a:pt x="244598" y="792590"/>
                </a:lnTo>
                <a:lnTo>
                  <a:pt x="301647" y="789213"/>
                </a:lnTo>
                <a:lnTo>
                  <a:pt x="292978" y="642759"/>
                </a:lnTo>
                <a:lnTo>
                  <a:pt x="282798" y="573808"/>
                </a:lnTo>
                <a:lnTo>
                  <a:pt x="269572" y="511935"/>
                </a:lnTo>
                <a:lnTo>
                  <a:pt x="253621" y="458630"/>
                </a:lnTo>
                <a:lnTo>
                  <a:pt x="234826" y="415245"/>
                </a:lnTo>
                <a:lnTo>
                  <a:pt x="210670" y="381685"/>
                </a:lnTo>
                <a:lnTo>
                  <a:pt x="173361" y="363922"/>
                </a:lnTo>
                <a:lnTo>
                  <a:pt x="161380" y="347276"/>
                </a:lnTo>
                <a:lnTo>
                  <a:pt x="146381" y="312652"/>
                </a:lnTo>
                <a:lnTo>
                  <a:pt x="132054" y="264778"/>
                </a:lnTo>
                <a:lnTo>
                  <a:pt x="119781" y="207359"/>
                </a:lnTo>
                <a:lnTo>
                  <a:pt x="115764" y="172979"/>
                </a:lnTo>
                <a:close/>
              </a:path>
              <a:path w="302260" h="793114">
                <a:moveTo>
                  <a:pt x="73096" y="0"/>
                </a:moveTo>
                <a:lnTo>
                  <a:pt x="0" y="177201"/>
                </a:lnTo>
                <a:lnTo>
                  <a:pt x="58225" y="172979"/>
                </a:lnTo>
                <a:lnTo>
                  <a:pt x="115764" y="172979"/>
                </a:lnTo>
                <a:lnTo>
                  <a:pt x="115280" y="168840"/>
                </a:lnTo>
                <a:lnTo>
                  <a:pt x="171000" y="164799"/>
                </a:lnTo>
                <a:lnTo>
                  <a:pt x="73096" y="0"/>
                </a:lnTo>
                <a:close/>
              </a:path>
            </a:pathLst>
          </a:custGeom>
          <a:solidFill>
            <a:srgbClr val="7030A0"/>
          </a:solidFill>
        </p:spPr>
        <p:txBody>
          <a:bodyPr wrap="square" lIns="0" tIns="0" rIns="0" bIns="0" rtlCol="0"/>
          <a:lstStyle/>
          <a:p>
            <a:endParaRPr/>
          </a:p>
        </p:txBody>
      </p:sp>
    </p:spTree>
    <p:extLst>
      <p:ext uri="{BB962C8B-B14F-4D97-AF65-F5344CB8AC3E}">
        <p14:creationId xmlns:p14="http://schemas.microsoft.com/office/powerpoint/2010/main" val="2142455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175" dirty="0"/>
              <a:t>Convolutional </a:t>
            </a:r>
            <a:r>
              <a:rPr lang="en-US" spc="145" dirty="0"/>
              <a:t>Layer</a:t>
            </a:r>
            <a:r>
              <a:rPr lang="en-US" altLang="zh-CN" spc="515" dirty="0"/>
              <a:t>s</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640"/>
              </a:spcBef>
              <a:buFont typeface="Arial"/>
              <a:buChar char="•"/>
              <a:tabLst>
                <a:tab pos="241300" algn="l"/>
              </a:tabLst>
            </a:pP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7315200" y="3849756"/>
            <a:ext cx="3020258"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DB20BB21-9CA0-409E-BA9B-A348E050C9E8}"/>
              </a:ext>
            </a:extLst>
          </p:cNvPr>
          <p:cNvSpPr/>
          <p:nvPr/>
        </p:nvSpPr>
        <p:spPr>
          <a:xfrm>
            <a:off x="6714509" y="5902898"/>
            <a:ext cx="847725" cy="614680"/>
          </a:xfrm>
          <a:custGeom>
            <a:avLst/>
            <a:gdLst/>
            <a:ahLst/>
            <a:cxnLst/>
            <a:rect l="l" t="t" r="r" b="b"/>
            <a:pathLst>
              <a:path w="847725" h="614679">
                <a:moveTo>
                  <a:pt x="0" y="0"/>
                </a:moveTo>
                <a:lnTo>
                  <a:pt x="847725" y="0"/>
                </a:lnTo>
                <a:lnTo>
                  <a:pt x="847725" y="614365"/>
                </a:lnTo>
                <a:lnTo>
                  <a:pt x="0" y="614365"/>
                </a:lnTo>
                <a:lnTo>
                  <a:pt x="0" y="0"/>
                </a:lnTo>
                <a:close/>
              </a:path>
            </a:pathLst>
          </a:custGeom>
          <a:solidFill>
            <a:srgbClr val="FFFFFF">
              <a:alpha val="92158"/>
            </a:srgbClr>
          </a:solidFill>
        </p:spPr>
        <p:txBody>
          <a:bodyPr wrap="square" lIns="0" tIns="0" rIns="0" bIns="0" rtlCol="0"/>
          <a:lstStyle/>
          <a:p>
            <a:endParaRPr/>
          </a:p>
        </p:txBody>
      </p:sp>
      <p:sp>
        <p:nvSpPr>
          <p:cNvPr id="8" name="object 16">
            <a:extLst>
              <a:ext uri="{FF2B5EF4-FFF2-40B4-BE49-F238E27FC236}">
                <a16:creationId xmlns:a16="http://schemas.microsoft.com/office/drawing/2014/main" id="{490814F2-3E51-4B68-A369-2132DC71F83D}"/>
              </a:ext>
            </a:extLst>
          </p:cNvPr>
          <p:cNvSpPr/>
          <p:nvPr/>
        </p:nvSpPr>
        <p:spPr>
          <a:xfrm>
            <a:off x="5071269" y="3849756"/>
            <a:ext cx="302260" cy="689798"/>
          </a:xfrm>
          <a:custGeom>
            <a:avLst/>
            <a:gdLst/>
            <a:ahLst/>
            <a:cxnLst/>
            <a:rect l="l" t="t" r="r" b="b"/>
            <a:pathLst>
              <a:path w="302260" h="793114">
                <a:moveTo>
                  <a:pt x="115764" y="172979"/>
                </a:moveTo>
                <a:lnTo>
                  <a:pt x="58225" y="172979"/>
                </a:lnTo>
                <a:lnTo>
                  <a:pt x="63331" y="216669"/>
                </a:lnTo>
                <a:lnTo>
                  <a:pt x="76647" y="278965"/>
                </a:lnTo>
                <a:lnTo>
                  <a:pt x="92598" y="332271"/>
                </a:lnTo>
                <a:lnTo>
                  <a:pt x="111391" y="375655"/>
                </a:lnTo>
                <a:lnTo>
                  <a:pt x="135548" y="409215"/>
                </a:lnTo>
                <a:lnTo>
                  <a:pt x="172857" y="426979"/>
                </a:lnTo>
                <a:lnTo>
                  <a:pt x="184838" y="443624"/>
                </a:lnTo>
                <a:lnTo>
                  <a:pt x="214163" y="526122"/>
                </a:lnTo>
                <a:lnTo>
                  <a:pt x="226528" y="583966"/>
                </a:lnTo>
                <a:lnTo>
                  <a:pt x="236076" y="648633"/>
                </a:lnTo>
                <a:lnTo>
                  <a:pt x="244598" y="792590"/>
                </a:lnTo>
                <a:lnTo>
                  <a:pt x="301647" y="789213"/>
                </a:lnTo>
                <a:lnTo>
                  <a:pt x="292978" y="642759"/>
                </a:lnTo>
                <a:lnTo>
                  <a:pt x="282798" y="573808"/>
                </a:lnTo>
                <a:lnTo>
                  <a:pt x="269572" y="511935"/>
                </a:lnTo>
                <a:lnTo>
                  <a:pt x="253621" y="458630"/>
                </a:lnTo>
                <a:lnTo>
                  <a:pt x="234826" y="415245"/>
                </a:lnTo>
                <a:lnTo>
                  <a:pt x="210670" y="381685"/>
                </a:lnTo>
                <a:lnTo>
                  <a:pt x="173361" y="363922"/>
                </a:lnTo>
                <a:lnTo>
                  <a:pt x="161380" y="347276"/>
                </a:lnTo>
                <a:lnTo>
                  <a:pt x="146381" y="312652"/>
                </a:lnTo>
                <a:lnTo>
                  <a:pt x="132054" y="264778"/>
                </a:lnTo>
                <a:lnTo>
                  <a:pt x="119781" y="207359"/>
                </a:lnTo>
                <a:lnTo>
                  <a:pt x="115764" y="172979"/>
                </a:lnTo>
                <a:close/>
              </a:path>
              <a:path w="302260" h="793114">
                <a:moveTo>
                  <a:pt x="73096" y="0"/>
                </a:moveTo>
                <a:lnTo>
                  <a:pt x="0" y="177201"/>
                </a:lnTo>
                <a:lnTo>
                  <a:pt x="58225" y="172979"/>
                </a:lnTo>
                <a:lnTo>
                  <a:pt x="115764" y="172979"/>
                </a:lnTo>
                <a:lnTo>
                  <a:pt x="115280" y="168840"/>
                </a:lnTo>
                <a:lnTo>
                  <a:pt x="171000" y="164799"/>
                </a:lnTo>
                <a:lnTo>
                  <a:pt x="73096" y="0"/>
                </a:lnTo>
                <a:close/>
              </a:path>
            </a:pathLst>
          </a:custGeom>
          <a:solidFill>
            <a:srgbClr val="7030A0"/>
          </a:solidFill>
        </p:spPr>
        <p:txBody>
          <a:bodyPr wrap="square" lIns="0" tIns="0" rIns="0" bIns="0" rtlCol="0"/>
          <a:lstStyle/>
          <a:p>
            <a:endParaRPr/>
          </a:p>
        </p:txBody>
      </p:sp>
      <p:sp>
        <p:nvSpPr>
          <p:cNvPr id="9" name="object 10">
            <a:extLst>
              <a:ext uri="{FF2B5EF4-FFF2-40B4-BE49-F238E27FC236}">
                <a16:creationId xmlns:a16="http://schemas.microsoft.com/office/drawing/2014/main" id="{92AE24BA-4EE8-4446-BE6A-A91B7FD83F00}"/>
              </a:ext>
            </a:extLst>
          </p:cNvPr>
          <p:cNvSpPr txBox="1"/>
          <p:nvPr/>
        </p:nvSpPr>
        <p:spPr>
          <a:xfrm>
            <a:off x="1174274" y="2509596"/>
            <a:ext cx="8398510" cy="1360805"/>
          </a:xfrm>
          <a:prstGeom prst="rect">
            <a:avLst/>
          </a:prstGeom>
        </p:spPr>
        <p:txBody>
          <a:bodyPr vert="horz" wrap="square" lIns="0" tIns="12700" rIns="0" bIns="0" rtlCol="0">
            <a:spAutoFit/>
          </a:bodyPr>
          <a:lstStyle/>
          <a:p>
            <a:pPr marL="12700">
              <a:lnSpc>
                <a:spcPts val="2215"/>
              </a:lnSpc>
              <a:spcBef>
                <a:spcPts val="100"/>
              </a:spcBef>
            </a:pPr>
            <a:r>
              <a:rPr sz="2000" spc="-10" dirty="0">
                <a:solidFill>
                  <a:srgbClr val="FF0000"/>
                </a:solidFill>
                <a:latin typeface="Calibri"/>
                <a:cs typeface="Calibri"/>
              </a:rPr>
              <a:t>Convolution </a:t>
            </a:r>
            <a:r>
              <a:rPr sz="2000" spc="-15" dirty="0">
                <a:solidFill>
                  <a:srgbClr val="FF0000"/>
                </a:solidFill>
                <a:latin typeface="Calibri"/>
                <a:cs typeface="Calibri"/>
              </a:rPr>
              <a:t>for </a:t>
            </a:r>
            <a:r>
              <a:rPr sz="2000" spc="-5" dirty="0">
                <a:solidFill>
                  <a:srgbClr val="FF0000"/>
                </a:solidFill>
                <a:latin typeface="Calibri"/>
                <a:cs typeface="Calibri"/>
              </a:rPr>
              <a:t>matrix </a:t>
            </a:r>
            <a:r>
              <a:rPr sz="2000" spc="-15" dirty="0">
                <a:solidFill>
                  <a:srgbClr val="FF0000"/>
                </a:solidFill>
                <a:latin typeface="Calibri"/>
                <a:cs typeface="Calibri"/>
              </a:rPr>
              <a:t>(order-2</a:t>
            </a:r>
            <a:r>
              <a:rPr sz="2000" dirty="0">
                <a:solidFill>
                  <a:srgbClr val="FF0000"/>
                </a:solidFill>
                <a:latin typeface="Calibri"/>
                <a:cs typeface="Calibri"/>
              </a:rPr>
              <a:t> </a:t>
            </a:r>
            <a:r>
              <a:rPr sz="2000" spc="-5" dirty="0">
                <a:solidFill>
                  <a:srgbClr val="FF0000"/>
                </a:solidFill>
                <a:latin typeface="Calibri"/>
                <a:cs typeface="Calibri"/>
              </a:rPr>
              <a:t>tensor)</a:t>
            </a:r>
            <a:endParaRPr sz="2000" dirty="0">
              <a:latin typeface="Calibri"/>
              <a:cs typeface="Calibri"/>
            </a:endParaRPr>
          </a:p>
          <a:p>
            <a:pPr marL="5240020">
              <a:lnSpc>
                <a:spcPts val="2215"/>
              </a:lnSpc>
            </a:pPr>
            <a:r>
              <a:rPr sz="2000" spc="-10" dirty="0">
                <a:solidFill>
                  <a:srgbClr val="FF0000"/>
                </a:solidFill>
                <a:latin typeface="Calibri"/>
                <a:cs typeface="Calibri"/>
              </a:rPr>
              <a:t>Convolution </a:t>
            </a:r>
            <a:r>
              <a:rPr sz="2000" spc="-15" dirty="0">
                <a:solidFill>
                  <a:srgbClr val="FF0000"/>
                </a:solidFill>
                <a:latin typeface="Calibri"/>
                <a:cs typeface="Calibri"/>
              </a:rPr>
              <a:t>for order-3</a:t>
            </a:r>
            <a:r>
              <a:rPr sz="2000" spc="-40" dirty="0">
                <a:solidFill>
                  <a:srgbClr val="FF0000"/>
                </a:solidFill>
                <a:latin typeface="Calibri"/>
                <a:cs typeface="Calibri"/>
              </a:rPr>
              <a:t> </a:t>
            </a:r>
            <a:r>
              <a:rPr sz="2000" spc="-5" dirty="0">
                <a:solidFill>
                  <a:srgbClr val="FF0000"/>
                </a:solidFill>
                <a:latin typeface="Calibri"/>
                <a:cs typeface="Calibri"/>
              </a:rPr>
              <a:t>tensor</a:t>
            </a:r>
            <a:endParaRPr sz="2000" dirty="0">
              <a:latin typeface="Calibri"/>
              <a:cs typeface="Calibri"/>
            </a:endParaRPr>
          </a:p>
          <a:p>
            <a:pPr>
              <a:lnSpc>
                <a:spcPct val="100000"/>
              </a:lnSpc>
              <a:spcBef>
                <a:spcPts val="20"/>
              </a:spcBef>
            </a:pPr>
            <a:endParaRPr sz="3000" dirty="0">
              <a:latin typeface="Calibri"/>
              <a:cs typeface="Calibri"/>
            </a:endParaRPr>
          </a:p>
          <a:p>
            <a:pPr marL="16510" algn="ctr">
              <a:lnSpc>
                <a:spcPct val="100000"/>
              </a:lnSpc>
              <a:spcBef>
                <a:spcPts val="5"/>
              </a:spcBef>
            </a:pPr>
            <a:r>
              <a:rPr sz="2000" spc="-15" dirty="0">
                <a:solidFill>
                  <a:srgbClr val="7030A0"/>
                </a:solidFill>
                <a:latin typeface="Calibri"/>
                <a:cs typeface="Calibri"/>
              </a:rPr>
              <a:t>Order-3</a:t>
            </a:r>
            <a:r>
              <a:rPr sz="2000" spc="-10" dirty="0">
                <a:solidFill>
                  <a:srgbClr val="7030A0"/>
                </a:solidFill>
                <a:latin typeface="Calibri"/>
                <a:cs typeface="Calibri"/>
              </a:rPr>
              <a:t> </a:t>
            </a:r>
            <a:r>
              <a:rPr sz="2000" spc="-5" dirty="0">
                <a:solidFill>
                  <a:srgbClr val="7030A0"/>
                </a:solidFill>
                <a:latin typeface="Calibri"/>
                <a:cs typeface="Calibri"/>
              </a:rPr>
              <a:t>tensor</a:t>
            </a:r>
            <a:endParaRPr sz="2000" dirty="0">
              <a:latin typeface="Calibri"/>
              <a:cs typeface="Calibri"/>
            </a:endParaRPr>
          </a:p>
        </p:txBody>
      </p:sp>
      <p:sp>
        <p:nvSpPr>
          <p:cNvPr id="10" name="object 7">
            <a:extLst>
              <a:ext uri="{FF2B5EF4-FFF2-40B4-BE49-F238E27FC236}">
                <a16:creationId xmlns:a16="http://schemas.microsoft.com/office/drawing/2014/main" id="{AF1891B2-407F-416E-8424-771C0617D511}"/>
              </a:ext>
            </a:extLst>
          </p:cNvPr>
          <p:cNvSpPr/>
          <p:nvPr/>
        </p:nvSpPr>
        <p:spPr>
          <a:xfrm>
            <a:off x="2356609" y="2875722"/>
            <a:ext cx="1209675" cy="2278232"/>
          </a:xfrm>
          <a:custGeom>
            <a:avLst/>
            <a:gdLst/>
            <a:ahLst/>
            <a:cxnLst/>
            <a:rect l="l" t="t" r="r" b="b"/>
            <a:pathLst>
              <a:path w="1209675" h="2967354">
                <a:moveTo>
                  <a:pt x="1128706" y="0"/>
                </a:moveTo>
                <a:lnTo>
                  <a:pt x="1037695" y="168704"/>
                </a:lnTo>
                <a:lnTo>
                  <a:pt x="1094005" y="170454"/>
                </a:lnTo>
                <a:lnTo>
                  <a:pt x="1087868" y="274224"/>
                </a:lnTo>
                <a:lnTo>
                  <a:pt x="1073170" y="408520"/>
                </a:lnTo>
                <a:lnTo>
                  <a:pt x="1053271" y="539682"/>
                </a:lnTo>
                <a:lnTo>
                  <a:pt x="1028590" y="666493"/>
                </a:lnTo>
                <a:lnTo>
                  <a:pt x="999540" y="787833"/>
                </a:lnTo>
                <a:lnTo>
                  <a:pt x="966538" y="902590"/>
                </a:lnTo>
                <a:lnTo>
                  <a:pt x="930017" y="1009634"/>
                </a:lnTo>
                <a:lnTo>
                  <a:pt x="890423" y="1107829"/>
                </a:lnTo>
                <a:lnTo>
                  <a:pt x="848235" y="1196022"/>
                </a:lnTo>
                <a:lnTo>
                  <a:pt x="803981" y="1273039"/>
                </a:lnTo>
                <a:lnTo>
                  <a:pt x="758282" y="1337693"/>
                </a:lnTo>
                <a:lnTo>
                  <a:pt x="711925" y="1388817"/>
                </a:lnTo>
                <a:lnTo>
                  <a:pt x="665920" y="1425413"/>
                </a:lnTo>
                <a:lnTo>
                  <a:pt x="621391" y="1447026"/>
                </a:lnTo>
                <a:lnTo>
                  <a:pt x="518388" y="1464044"/>
                </a:lnTo>
                <a:lnTo>
                  <a:pt x="460719" y="1492035"/>
                </a:lnTo>
                <a:lnTo>
                  <a:pt x="406135" y="1535456"/>
                </a:lnTo>
                <a:lnTo>
                  <a:pt x="354326" y="1592592"/>
                </a:lnTo>
                <a:lnTo>
                  <a:pt x="305076" y="1662268"/>
                </a:lnTo>
                <a:lnTo>
                  <a:pt x="258414" y="1743477"/>
                </a:lnTo>
                <a:lnTo>
                  <a:pt x="214519" y="1835235"/>
                </a:lnTo>
                <a:lnTo>
                  <a:pt x="173671" y="1936542"/>
                </a:lnTo>
                <a:lnTo>
                  <a:pt x="136197" y="2046380"/>
                </a:lnTo>
                <a:lnTo>
                  <a:pt x="102454" y="2163712"/>
                </a:lnTo>
                <a:lnTo>
                  <a:pt x="72819" y="2287494"/>
                </a:lnTo>
                <a:lnTo>
                  <a:pt x="47677" y="2416671"/>
                </a:lnTo>
                <a:lnTo>
                  <a:pt x="27421" y="2550185"/>
                </a:lnTo>
                <a:lnTo>
                  <a:pt x="12452" y="2686973"/>
                </a:lnTo>
                <a:lnTo>
                  <a:pt x="3169" y="2825972"/>
                </a:lnTo>
                <a:lnTo>
                  <a:pt x="0" y="2965456"/>
                </a:lnTo>
                <a:lnTo>
                  <a:pt x="57136" y="2966754"/>
                </a:lnTo>
                <a:lnTo>
                  <a:pt x="60276" y="2828527"/>
                </a:lnTo>
                <a:lnTo>
                  <a:pt x="69394" y="2691988"/>
                </a:lnTo>
                <a:lnTo>
                  <a:pt x="84103" y="2557583"/>
                </a:lnTo>
                <a:lnTo>
                  <a:pt x="104001" y="2426421"/>
                </a:lnTo>
                <a:lnTo>
                  <a:pt x="128682" y="2299613"/>
                </a:lnTo>
                <a:lnTo>
                  <a:pt x="157734" y="2178270"/>
                </a:lnTo>
                <a:lnTo>
                  <a:pt x="190736" y="2063515"/>
                </a:lnTo>
                <a:lnTo>
                  <a:pt x="227257" y="1956470"/>
                </a:lnTo>
                <a:lnTo>
                  <a:pt x="266851" y="1858275"/>
                </a:lnTo>
                <a:lnTo>
                  <a:pt x="309039" y="1770082"/>
                </a:lnTo>
                <a:lnTo>
                  <a:pt x="353293" y="1693066"/>
                </a:lnTo>
                <a:lnTo>
                  <a:pt x="398992" y="1628413"/>
                </a:lnTo>
                <a:lnTo>
                  <a:pt x="445350" y="1577287"/>
                </a:lnTo>
                <a:lnTo>
                  <a:pt x="491355" y="1540691"/>
                </a:lnTo>
                <a:lnTo>
                  <a:pt x="535884" y="1519078"/>
                </a:lnTo>
                <a:lnTo>
                  <a:pt x="638888" y="1502060"/>
                </a:lnTo>
                <a:lnTo>
                  <a:pt x="696556" y="1474069"/>
                </a:lnTo>
                <a:lnTo>
                  <a:pt x="751140" y="1430648"/>
                </a:lnTo>
                <a:lnTo>
                  <a:pt x="802949" y="1373512"/>
                </a:lnTo>
                <a:lnTo>
                  <a:pt x="852197" y="1303836"/>
                </a:lnTo>
                <a:lnTo>
                  <a:pt x="898860" y="1222627"/>
                </a:lnTo>
                <a:lnTo>
                  <a:pt x="942754" y="1130870"/>
                </a:lnTo>
                <a:lnTo>
                  <a:pt x="983602" y="1029562"/>
                </a:lnTo>
                <a:lnTo>
                  <a:pt x="1021077" y="919725"/>
                </a:lnTo>
                <a:lnTo>
                  <a:pt x="1054820" y="802392"/>
                </a:lnTo>
                <a:lnTo>
                  <a:pt x="1084455" y="678610"/>
                </a:lnTo>
                <a:lnTo>
                  <a:pt x="1109596" y="549432"/>
                </a:lnTo>
                <a:lnTo>
                  <a:pt x="1129851" y="415919"/>
                </a:lnTo>
                <a:lnTo>
                  <a:pt x="1144833" y="279024"/>
                </a:lnTo>
                <a:lnTo>
                  <a:pt x="1151150" y="172231"/>
                </a:lnTo>
                <a:lnTo>
                  <a:pt x="1208231" y="172231"/>
                </a:lnTo>
                <a:lnTo>
                  <a:pt x="1128706" y="0"/>
                </a:lnTo>
                <a:close/>
              </a:path>
              <a:path w="1209675" h="2967354">
                <a:moveTo>
                  <a:pt x="1208231" y="172231"/>
                </a:moveTo>
                <a:lnTo>
                  <a:pt x="1151150" y="172231"/>
                </a:lnTo>
                <a:lnTo>
                  <a:pt x="1209062" y="174030"/>
                </a:lnTo>
                <a:lnTo>
                  <a:pt x="1208231" y="172231"/>
                </a:lnTo>
                <a:close/>
              </a:path>
            </a:pathLst>
          </a:custGeom>
          <a:solidFill>
            <a:srgbClr val="FF0000"/>
          </a:solidFill>
        </p:spPr>
        <p:txBody>
          <a:bodyPr wrap="square" lIns="0" tIns="0" rIns="0" bIns="0" rtlCol="0"/>
          <a:lstStyle/>
          <a:p>
            <a:endParaRPr/>
          </a:p>
        </p:txBody>
      </p:sp>
      <p:sp>
        <p:nvSpPr>
          <p:cNvPr id="11" name="object 17">
            <a:extLst>
              <a:ext uri="{FF2B5EF4-FFF2-40B4-BE49-F238E27FC236}">
                <a16:creationId xmlns:a16="http://schemas.microsoft.com/office/drawing/2014/main" id="{502A744C-424B-4106-8A1F-A665F07E327D}"/>
              </a:ext>
            </a:extLst>
          </p:cNvPr>
          <p:cNvSpPr/>
          <p:nvPr/>
        </p:nvSpPr>
        <p:spPr>
          <a:xfrm>
            <a:off x="5690591" y="3054626"/>
            <a:ext cx="1023918" cy="2473173"/>
          </a:xfrm>
          <a:custGeom>
            <a:avLst/>
            <a:gdLst/>
            <a:ahLst/>
            <a:cxnLst/>
            <a:rect l="l" t="t" r="r" b="b"/>
            <a:pathLst>
              <a:path w="819784" h="3094990">
                <a:moveTo>
                  <a:pt x="738836" y="0"/>
                </a:moveTo>
                <a:lnTo>
                  <a:pt x="648406" y="169015"/>
                </a:lnTo>
                <a:lnTo>
                  <a:pt x="705534" y="170594"/>
                </a:lnTo>
                <a:lnTo>
                  <a:pt x="702316" y="287018"/>
                </a:lnTo>
                <a:lnTo>
                  <a:pt x="679879" y="565203"/>
                </a:lnTo>
                <a:lnTo>
                  <a:pt x="663909" y="697778"/>
                </a:lnTo>
                <a:lnTo>
                  <a:pt x="645082" y="824834"/>
                </a:lnTo>
                <a:lnTo>
                  <a:pt x="623689" y="945029"/>
                </a:lnTo>
                <a:lnTo>
                  <a:pt x="600005" y="1057196"/>
                </a:lnTo>
                <a:lnTo>
                  <a:pt x="574313" y="1160147"/>
                </a:lnTo>
                <a:lnTo>
                  <a:pt x="546919" y="1252675"/>
                </a:lnTo>
                <a:lnTo>
                  <a:pt x="518166" y="1333525"/>
                </a:lnTo>
                <a:lnTo>
                  <a:pt x="488488" y="1401367"/>
                </a:lnTo>
                <a:lnTo>
                  <a:pt x="458541" y="1454727"/>
                </a:lnTo>
                <a:lnTo>
                  <a:pt x="429544" y="1492001"/>
                </a:lnTo>
                <a:lnTo>
                  <a:pt x="337422" y="1529845"/>
                </a:lnTo>
                <a:lnTo>
                  <a:pt x="297061" y="1561498"/>
                </a:lnTo>
                <a:lnTo>
                  <a:pt x="261118" y="1607698"/>
                </a:lnTo>
                <a:lnTo>
                  <a:pt x="227686" y="1667268"/>
                </a:lnTo>
                <a:lnTo>
                  <a:pt x="196063" y="1739555"/>
                </a:lnTo>
                <a:lnTo>
                  <a:pt x="166118" y="1823760"/>
                </a:lnTo>
                <a:lnTo>
                  <a:pt x="137935" y="1918950"/>
                </a:lnTo>
                <a:lnTo>
                  <a:pt x="111692" y="2024113"/>
                </a:lnTo>
                <a:lnTo>
                  <a:pt x="87604" y="2138191"/>
                </a:lnTo>
                <a:lnTo>
                  <a:pt x="65905" y="2260102"/>
                </a:lnTo>
                <a:lnTo>
                  <a:pt x="46843" y="2388750"/>
                </a:lnTo>
                <a:lnTo>
                  <a:pt x="30646" y="2523213"/>
                </a:lnTo>
                <a:lnTo>
                  <a:pt x="7997" y="2804026"/>
                </a:lnTo>
                <a:lnTo>
                  <a:pt x="0" y="3093345"/>
                </a:lnTo>
                <a:lnTo>
                  <a:pt x="57128" y="3094925"/>
                </a:lnTo>
                <a:lnTo>
                  <a:pt x="65083" y="2807115"/>
                </a:lnTo>
                <a:lnTo>
                  <a:pt x="87520" y="2528930"/>
                </a:lnTo>
                <a:lnTo>
                  <a:pt x="103489" y="2396356"/>
                </a:lnTo>
                <a:lnTo>
                  <a:pt x="122317" y="2269300"/>
                </a:lnTo>
                <a:lnTo>
                  <a:pt x="143710" y="2149105"/>
                </a:lnTo>
                <a:lnTo>
                  <a:pt x="167394" y="2036939"/>
                </a:lnTo>
                <a:lnTo>
                  <a:pt x="193086" y="1933987"/>
                </a:lnTo>
                <a:lnTo>
                  <a:pt x="220480" y="1841459"/>
                </a:lnTo>
                <a:lnTo>
                  <a:pt x="249233" y="1760609"/>
                </a:lnTo>
                <a:lnTo>
                  <a:pt x="278911" y="1692767"/>
                </a:lnTo>
                <a:lnTo>
                  <a:pt x="308857" y="1639406"/>
                </a:lnTo>
                <a:lnTo>
                  <a:pt x="337855" y="1602134"/>
                </a:lnTo>
                <a:lnTo>
                  <a:pt x="429977" y="1564289"/>
                </a:lnTo>
                <a:lnTo>
                  <a:pt x="470338" y="1532637"/>
                </a:lnTo>
                <a:lnTo>
                  <a:pt x="506281" y="1486437"/>
                </a:lnTo>
                <a:lnTo>
                  <a:pt x="539713" y="1426866"/>
                </a:lnTo>
                <a:lnTo>
                  <a:pt x="571336" y="1354579"/>
                </a:lnTo>
                <a:lnTo>
                  <a:pt x="601281" y="1270374"/>
                </a:lnTo>
                <a:lnTo>
                  <a:pt x="629462" y="1175184"/>
                </a:lnTo>
                <a:lnTo>
                  <a:pt x="655707" y="1070021"/>
                </a:lnTo>
                <a:lnTo>
                  <a:pt x="679795" y="955944"/>
                </a:lnTo>
                <a:lnTo>
                  <a:pt x="701493" y="834031"/>
                </a:lnTo>
                <a:lnTo>
                  <a:pt x="720556" y="705384"/>
                </a:lnTo>
                <a:lnTo>
                  <a:pt x="736753" y="570922"/>
                </a:lnTo>
                <a:lnTo>
                  <a:pt x="759402" y="290108"/>
                </a:lnTo>
                <a:lnTo>
                  <a:pt x="762662" y="172173"/>
                </a:lnTo>
                <a:lnTo>
                  <a:pt x="819054" y="172173"/>
                </a:lnTo>
                <a:lnTo>
                  <a:pt x="738836" y="0"/>
                </a:lnTo>
                <a:close/>
              </a:path>
              <a:path w="819784" h="3094990">
                <a:moveTo>
                  <a:pt x="819054" y="172173"/>
                </a:moveTo>
                <a:lnTo>
                  <a:pt x="762662" y="172173"/>
                </a:lnTo>
                <a:lnTo>
                  <a:pt x="819790" y="173752"/>
                </a:lnTo>
                <a:lnTo>
                  <a:pt x="819054" y="172173"/>
                </a:lnTo>
                <a:close/>
              </a:path>
            </a:pathLst>
          </a:custGeom>
          <a:solidFill>
            <a:srgbClr val="FF0000"/>
          </a:solidFill>
        </p:spPr>
        <p:txBody>
          <a:bodyPr wrap="square" lIns="0" tIns="0" rIns="0" bIns="0" rtlCol="0"/>
          <a:lstStyle/>
          <a:p>
            <a:endParaRPr/>
          </a:p>
        </p:txBody>
      </p:sp>
      <p:sp>
        <p:nvSpPr>
          <p:cNvPr id="12" name="object 8">
            <a:extLst>
              <a:ext uri="{FF2B5EF4-FFF2-40B4-BE49-F238E27FC236}">
                <a16:creationId xmlns:a16="http://schemas.microsoft.com/office/drawing/2014/main" id="{167F2684-9251-49C2-B93F-960700D9AA73}"/>
              </a:ext>
            </a:extLst>
          </p:cNvPr>
          <p:cNvSpPr/>
          <p:nvPr/>
        </p:nvSpPr>
        <p:spPr>
          <a:xfrm>
            <a:off x="1128439" y="3700758"/>
            <a:ext cx="478155" cy="628650"/>
          </a:xfrm>
          <a:custGeom>
            <a:avLst/>
            <a:gdLst/>
            <a:ahLst/>
            <a:cxnLst/>
            <a:rect l="l" t="t" r="r" b="b"/>
            <a:pathLst>
              <a:path w="478155" h="628650">
                <a:moveTo>
                  <a:pt x="119480" y="173564"/>
                </a:moveTo>
                <a:lnTo>
                  <a:pt x="55875" y="173564"/>
                </a:lnTo>
                <a:lnTo>
                  <a:pt x="56869" y="178015"/>
                </a:lnTo>
                <a:lnTo>
                  <a:pt x="85547" y="230845"/>
                </a:lnTo>
                <a:lnTo>
                  <a:pt x="118901" y="274735"/>
                </a:lnTo>
                <a:lnTo>
                  <a:pt x="157345" y="309679"/>
                </a:lnTo>
                <a:lnTo>
                  <a:pt x="200654" y="333369"/>
                </a:lnTo>
                <a:lnTo>
                  <a:pt x="275688" y="347437"/>
                </a:lnTo>
                <a:lnTo>
                  <a:pt x="305055" y="363501"/>
                </a:lnTo>
                <a:lnTo>
                  <a:pt x="334575" y="390334"/>
                </a:lnTo>
                <a:lnTo>
                  <a:pt x="362111" y="426567"/>
                </a:lnTo>
                <a:lnTo>
                  <a:pt x="385855" y="470307"/>
                </a:lnTo>
                <a:lnTo>
                  <a:pt x="404310" y="519523"/>
                </a:lnTo>
                <a:lnTo>
                  <a:pt x="416190" y="572169"/>
                </a:lnTo>
                <a:lnTo>
                  <a:pt x="420548" y="628514"/>
                </a:lnTo>
                <a:lnTo>
                  <a:pt x="477528" y="624107"/>
                </a:lnTo>
                <a:lnTo>
                  <a:pt x="472851" y="563629"/>
                </a:lnTo>
                <a:lnTo>
                  <a:pt x="459196" y="503123"/>
                </a:lnTo>
                <a:lnTo>
                  <a:pt x="437974" y="446528"/>
                </a:lnTo>
                <a:lnTo>
                  <a:pt x="410254" y="395465"/>
                </a:lnTo>
                <a:lnTo>
                  <a:pt x="376900" y="351575"/>
                </a:lnTo>
                <a:lnTo>
                  <a:pt x="338456" y="316631"/>
                </a:lnTo>
                <a:lnTo>
                  <a:pt x="295146" y="292940"/>
                </a:lnTo>
                <a:lnTo>
                  <a:pt x="220113" y="278872"/>
                </a:lnTo>
                <a:lnTo>
                  <a:pt x="190746" y="262808"/>
                </a:lnTo>
                <a:lnTo>
                  <a:pt x="161226" y="235976"/>
                </a:lnTo>
                <a:lnTo>
                  <a:pt x="133690" y="199743"/>
                </a:lnTo>
                <a:lnTo>
                  <a:pt x="119480" y="173564"/>
                </a:lnTo>
                <a:close/>
              </a:path>
              <a:path w="478155" h="628650">
                <a:moveTo>
                  <a:pt x="46763" y="0"/>
                </a:moveTo>
                <a:lnTo>
                  <a:pt x="0" y="185894"/>
                </a:lnTo>
                <a:lnTo>
                  <a:pt x="55875" y="173564"/>
                </a:lnTo>
                <a:lnTo>
                  <a:pt x="119480" y="173564"/>
                </a:lnTo>
                <a:lnTo>
                  <a:pt x="112675" y="161029"/>
                </a:lnTo>
                <a:lnTo>
                  <a:pt x="167421" y="148948"/>
                </a:lnTo>
                <a:lnTo>
                  <a:pt x="46763" y="0"/>
                </a:lnTo>
                <a:close/>
              </a:path>
            </a:pathLst>
          </a:custGeom>
          <a:solidFill>
            <a:srgbClr val="7030A0"/>
          </a:solidFill>
        </p:spPr>
        <p:txBody>
          <a:bodyPr wrap="square" lIns="0" tIns="0" rIns="0" bIns="0" rtlCol="0"/>
          <a:lstStyle/>
          <a:p>
            <a:endParaRPr/>
          </a:p>
        </p:txBody>
      </p:sp>
      <p:sp>
        <p:nvSpPr>
          <p:cNvPr id="13" name="object 9">
            <a:extLst>
              <a:ext uri="{FF2B5EF4-FFF2-40B4-BE49-F238E27FC236}">
                <a16:creationId xmlns:a16="http://schemas.microsoft.com/office/drawing/2014/main" id="{E1562A7A-85D8-4EFD-8822-31A065774C6D}"/>
              </a:ext>
            </a:extLst>
          </p:cNvPr>
          <p:cNvSpPr txBox="1"/>
          <p:nvPr/>
        </p:nvSpPr>
        <p:spPr>
          <a:xfrm>
            <a:off x="444158" y="3320968"/>
            <a:ext cx="239458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7030A0"/>
                </a:solidFill>
                <a:latin typeface="Calibri"/>
                <a:cs typeface="Calibri"/>
              </a:rPr>
              <a:t>Matrix (order </a:t>
            </a:r>
            <a:r>
              <a:rPr sz="2000" dirty="0">
                <a:solidFill>
                  <a:srgbClr val="7030A0"/>
                </a:solidFill>
                <a:latin typeface="Calibri"/>
                <a:cs typeface="Calibri"/>
              </a:rPr>
              <a:t>2</a:t>
            </a:r>
            <a:r>
              <a:rPr sz="2000" spc="-70" dirty="0">
                <a:solidFill>
                  <a:srgbClr val="7030A0"/>
                </a:solidFill>
                <a:latin typeface="Calibri"/>
                <a:cs typeface="Calibri"/>
              </a:rPr>
              <a:t> </a:t>
            </a:r>
            <a:r>
              <a:rPr sz="2000" spc="-5" dirty="0">
                <a:solidFill>
                  <a:srgbClr val="7030A0"/>
                </a:solidFill>
                <a:latin typeface="Calibri"/>
                <a:cs typeface="Calibri"/>
              </a:rPr>
              <a:t>tensor)</a:t>
            </a:r>
            <a:endParaRPr sz="2000">
              <a:latin typeface="Calibri"/>
              <a:cs typeface="Calibri"/>
            </a:endParaRPr>
          </a:p>
        </p:txBody>
      </p:sp>
    </p:spTree>
    <p:extLst>
      <p:ext uri="{BB962C8B-B14F-4D97-AF65-F5344CB8AC3E}">
        <p14:creationId xmlns:p14="http://schemas.microsoft.com/office/powerpoint/2010/main" val="1856050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175" dirty="0"/>
              <a:t>Pooling Layer 2</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640"/>
              </a:spcBef>
              <a:buFont typeface="Arial"/>
              <a:buChar char="•"/>
              <a:tabLst>
                <a:tab pos="241300" algn="l"/>
              </a:tabLst>
            </a:pPr>
            <a:r>
              <a:rPr lang="en-US" spc="-5" dirty="0">
                <a:latin typeface="Cambria Math"/>
                <a:cs typeface="Cambria Math"/>
              </a:rPr>
              <a:t>2×2 </a:t>
            </a:r>
            <a:r>
              <a:rPr lang="en-US" spc="-10" dirty="0">
                <a:cs typeface="Calibri"/>
              </a:rPr>
              <a:t>Max </a:t>
            </a:r>
            <a:r>
              <a:rPr lang="en-US" spc="-15" dirty="0">
                <a:cs typeface="Calibri"/>
              </a:rPr>
              <a:t>Pooling </a:t>
            </a:r>
            <a:r>
              <a:rPr lang="en-US" spc="-5" dirty="0">
                <a:cs typeface="Calibri"/>
              </a:rPr>
              <a:t>applied </a:t>
            </a:r>
            <a:r>
              <a:rPr lang="en-US" spc="-15" dirty="0">
                <a:cs typeface="Calibri"/>
              </a:rPr>
              <a:t>to </a:t>
            </a:r>
            <a:r>
              <a:rPr lang="en-US" spc="-5" dirty="0">
                <a:cs typeface="Calibri"/>
              </a:rPr>
              <a:t>an</a:t>
            </a:r>
            <a:r>
              <a:rPr lang="en-US" spc="114" dirty="0">
                <a:cs typeface="Calibri"/>
              </a:rPr>
              <a:t> </a:t>
            </a:r>
            <a:r>
              <a:rPr lang="en-US" spc="-5" dirty="0">
                <a:latin typeface="Cambria Math"/>
                <a:cs typeface="Cambria Math"/>
              </a:rPr>
              <a:t>8×8</a:t>
            </a:r>
            <a:r>
              <a:rPr lang="en-US" spc="30" dirty="0">
                <a:latin typeface="Cambria Math"/>
                <a:cs typeface="Cambria Math"/>
              </a:rPr>
              <a:t> </a:t>
            </a:r>
            <a:r>
              <a:rPr lang="en-US" spc="-10" dirty="0">
                <a:cs typeface="Calibri"/>
              </a:rPr>
              <a:t>matrix </a:t>
            </a:r>
            <a:r>
              <a:rPr lang="en-US" dirty="0">
                <a:latin typeface="Wingdings"/>
                <a:cs typeface="Wingdings"/>
              </a:rPr>
              <a:t></a:t>
            </a:r>
            <a:r>
              <a:rPr lang="en-US" dirty="0">
                <a:latin typeface="Times New Roman"/>
                <a:cs typeface="Times New Roman"/>
              </a:rPr>
              <a:t> </a:t>
            </a:r>
            <a:r>
              <a:rPr lang="en-US" dirty="0">
                <a:cs typeface="Calibri"/>
              </a:rPr>
              <a:t>a </a:t>
            </a:r>
            <a:r>
              <a:rPr lang="en-US" spc="-5" dirty="0">
                <a:latin typeface="Cambria Math"/>
                <a:cs typeface="Cambria Math"/>
              </a:rPr>
              <a:t>4×4</a:t>
            </a:r>
            <a:r>
              <a:rPr lang="en-US" spc="-55" dirty="0">
                <a:latin typeface="Cambria Math"/>
                <a:cs typeface="Cambria Math"/>
              </a:rPr>
              <a:t> </a:t>
            </a:r>
            <a:r>
              <a:rPr lang="en-US" spc="-10" dirty="0">
                <a:cs typeface="Calibri"/>
              </a:rPr>
              <a:t>matrix.</a:t>
            </a:r>
            <a:endParaRPr lang="en-US" dirty="0">
              <a:cs typeface="Calibri"/>
            </a:endParaRPr>
          </a:p>
          <a:p>
            <a:pPr marL="241300">
              <a:lnSpc>
                <a:spcPct val="100000"/>
              </a:lnSpc>
              <a:spcBef>
                <a:spcPts val="640"/>
              </a:spcBef>
              <a:buFont typeface="Arial"/>
              <a:buChar char="•"/>
              <a:tabLst>
                <a:tab pos="241300" algn="l"/>
              </a:tabLst>
            </a:pP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8156712" y="3849756"/>
            <a:ext cx="2178745"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Tree>
    <p:extLst>
      <p:ext uri="{BB962C8B-B14F-4D97-AF65-F5344CB8AC3E}">
        <p14:creationId xmlns:p14="http://schemas.microsoft.com/office/powerpoint/2010/main" val="4185045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175" dirty="0"/>
              <a:t>Flatten(Vectorization)</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740"/>
              </a:spcBef>
              <a:buFont typeface="Arial"/>
              <a:buChar char="•"/>
              <a:tabLst>
                <a:tab pos="241300" algn="l"/>
              </a:tabLst>
            </a:pPr>
            <a:r>
              <a:rPr lang="en-US" spc="-20" dirty="0">
                <a:cs typeface="Calibri"/>
              </a:rPr>
              <a:t>Flatten </a:t>
            </a:r>
            <a:r>
              <a:rPr lang="en-US" dirty="0">
                <a:cs typeface="Calibri"/>
              </a:rPr>
              <a:t>the </a:t>
            </a:r>
            <a:r>
              <a:rPr lang="en-US" spc="-5" dirty="0">
                <a:latin typeface="Cambria Math"/>
                <a:cs typeface="Cambria Math"/>
              </a:rPr>
              <a:t>4×4×20 </a:t>
            </a:r>
            <a:r>
              <a:rPr lang="en-US" spc="-50" dirty="0">
                <a:cs typeface="Calibri"/>
              </a:rPr>
              <a:t>tensor.</a:t>
            </a:r>
            <a:endParaRPr lang="en-US" dirty="0">
              <a:cs typeface="Calibri"/>
            </a:endParaRPr>
          </a:p>
          <a:p>
            <a:pPr marL="241300">
              <a:lnSpc>
                <a:spcPct val="100000"/>
              </a:lnSpc>
              <a:spcBef>
                <a:spcPts val="640"/>
              </a:spcBef>
              <a:buFont typeface="Arial"/>
              <a:buChar char="•"/>
              <a:tabLst>
                <a:tab pos="241300" algn="l"/>
              </a:tabLst>
            </a:pPr>
            <a:r>
              <a:rPr lang="en-US" spc="-10" dirty="0">
                <a:cs typeface="Calibri"/>
              </a:rPr>
              <a:t>Get </a:t>
            </a:r>
            <a:r>
              <a:rPr lang="en-US" dirty="0">
                <a:cs typeface="Calibri"/>
              </a:rPr>
              <a:t>a </a:t>
            </a:r>
            <a:r>
              <a:rPr lang="en-US" spc="-5" dirty="0">
                <a:latin typeface="Cambria Math"/>
                <a:cs typeface="Cambria Math"/>
              </a:rPr>
              <a:t>320</a:t>
            </a:r>
            <a:r>
              <a:rPr lang="en-US" spc="-5" dirty="0">
                <a:cs typeface="Calibri"/>
              </a:rPr>
              <a:t>-dim </a:t>
            </a:r>
            <a:r>
              <a:rPr lang="en-US" spc="-55" dirty="0">
                <a:cs typeface="Calibri"/>
              </a:rPr>
              <a:t>vector</a:t>
            </a: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D40A294D-3F6F-483F-A1F5-5C21988E38F4}"/>
              </a:ext>
            </a:extLst>
          </p:cNvPr>
          <p:cNvSpPr/>
          <p:nvPr/>
        </p:nvSpPr>
        <p:spPr>
          <a:xfrm>
            <a:off x="8666922" y="3849756"/>
            <a:ext cx="1668535" cy="2773758"/>
          </a:xfrm>
          <a:custGeom>
            <a:avLst/>
            <a:gdLst/>
            <a:ahLst/>
            <a:cxnLst/>
            <a:rect l="l" t="t" r="r" b="b"/>
            <a:pathLst>
              <a:path w="6400800" h="3215004">
                <a:moveTo>
                  <a:pt x="0" y="0"/>
                </a:moveTo>
                <a:lnTo>
                  <a:pt x="6400800" y="0"/>
                </a:lnTo>
                <a:lnTo>
                  <a:pt x="6400800" y="3214687"/>
                </a:lnTo>
                <a:lnTo>
                  <a:pt x="0" y="3214687"/>
                </a:lnTo>
                <a:lnTo>
                  <a:pt x="0" y="0"/>
                </a:lnTo>
                <a:close/>
              </a:path>
            </a:pathLst>
          </a:custGeom>
          <a:solidFill>
            <a:srgbClr val="FFFFFF">
              <a:alpha val="92158"/>
            </a:srgbClr>
          </a:solidFill>
        </p:spPr>
        <p:txBody>
          <a:bodyPr wrap="square" lIns="0" tIns="0" rIns="0" bIns="0" rtlCol="0"/>
          <a:lstStyle/>
          <a:p>
            <a:endParaRPr/>
          </a:p>
        </p:txBody>
      </p:sp>
      <p:sp>
        <p:nvSpPr>
          <p:cNvPr id="6" name="object 7">
            <a:extLst>
              <a:ext uri="{FF2B5EF4-FFF2-40B4-BE49-F238E27FC236}">
                <a16:creationId xmlns:a16="http://schemas.microsoft.com/office/drawing/2014/main" id="{C10E60FE-EBA7-4AC4-955A-FCF2127536C0}"/>
              </a:ext>
            </a:extLst>
          </p:cNvPr>
          <p:cNvSpPr/>
          <p:nvPr/>
        </p:nvSpPr>
        <p:spPr>
          <a:xfrm>
            <a:off x="8232918" y="5869623"/>
            <a:ext cx="514350" cy="614680"/>
          </a:xfrm>
          <a:custGeom>
            <a:avLst/>
            <a:gdLst/>
            <a:ahLst/>
            <a:cxnLst/>
            <a:rect l="l" t="t" r="r" b="b"/>
            <a:pathLst>
              <a:path w="514350" h="614679">
                <a:moveTo>
                  <a:pt x="0" y="0"/>
                </a:moveTo>
                <a:lnTo>
                  <a:pt x="514350" y="0"/>
                </a:lnTo>
                <a:lnTo>
                  <a:pt x="514350" y="614255"/>
                </a:lnTo>
                <a:lnTo>
                  <a:pt x="0" y="614255"/>
                </a:lnTo>
                <a:lnTo>
                  <a:pt x="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036660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160" dirty="0"/>
              <a:t>Fully-Connected</a:t>
            </a:r>
            <a:r>
              <a:rPr lang="en-US" spc="355" dirty="0"/>
              <a:t> </a:t>
            </a:r>
            <a:r>
              <a:rPr lang="en-US" spc="160" dirty="0"/>
              <a:t>Layers</a:t>
            </a:r>
            <a:endParaRPr lang="en-US" dirty="0"/>
          </a:p>
        </p:txBody>
      </p:sp>
      <p:sp>
        <p:nvSpPr>
          <p:cNvPr id="3" name="Content Placeholder 2">
            <a:extLst>
              <a:ext uri="{FF2B5EF4-FFF2-40B4-BE49-F238E27FC236}">
                <a16:creationId xmlns:a16="http://schemas.microsoft.com/office/drawing/2014/main" id="{1E582D9A-7297-440A-8B7F-8E65AFFF86A8}"/>
              </a:ext>
            </a:extLst>
          </p:cNvPr>
          <p:cNvSpPr>
            <a:spLocks noGrp="1"/>
          </p:cNvSpPr>
          <p:nvPr>
            <p:ph idx="1"/>
          </p:nvPr>
        </p:nvSpPr>
        <p:spPr/>
        <p:txBody>
          <a:bodyPr/>
          <a:lstStyle/>
          <a:p>
            <a:pPr marL="241300">
              <a:lnSpc>
                <a:spcPct val="100000"/>
              </a:lnSpc>
              <a:spcBef>
                <a:spcPts val="100"/>
              </a:spcBef>
              <a:buFont typeface="Arial"/>
              <a:buChar char="•"/>
              <a:tabLst>
                <a:tab pos="241300" algn="l"/>
              </a:tabLst>
            </a:pPr>
            <a:r>
              <a:rPr lang="en-US" dirty="0">
                <a:cs typeface="Calibri"/>
              </a:rPr>
              <a:t>Add </a:t>
            </a:r>
            <a:r>
              <a:rPr lang="en-US" spc="-5" dirty="0">
                <a:cs typeface="Calibri"/>
              </a:rPr>
              <a:t>one or </a:t>
            </a:r>
            <a:r>
              <a:rPr lang="en-US" spc="-10" dirty="0">
                <a:cs typeface="Calibri"/>
              </a:rPr>
              <a:t>more </a:t>
            </a:r>
            <a:r>
              <a:rPr lang="en-US" spc="-15" dirty="0">
                <a:cs typeface="Calibri"/>
              </a:rPr>
              <a:t>fully-connected</a:t>
            </a:r>
            <a:r>
              <a:rPr lang="en-US" spc="20" dirty="0">
                <a:cs typeface="Calibri"/>
              </a:rPr>
              <a:t> </a:t>
            </a:r>
            <a:r>
              <a:rPr lang="en-US" spc="-30" dirty="0">
                <a:cs typeface="Calibri"/>
              </a:rPr>
              <a:t>layers</a:t>
            </a:r>
            <a:endParaRPr lang="en-US" dirty="0">
              <a:cs typeface="Calibri"/>
            </a:endParaRPr>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F7EBA0C9-8E81-43D9-8D92-785F4819D372}"/>
              </a:ext>
            </a:extLst>
          </p:cNvPr>
          <p:cNvSpPr/>
          <p:nvPr/>
        </p:nvSpPr>
        <p:spPr>
          <a:xfrm>
            <a:off x="8607082" y="3159464"/>
            <a:ext cx="609600" cy="3530600"/>
          </a:xfrm>
          <a:custGeom>
            <a:avLst/>
            <a:gdLst/>
            <a:ahLst/>
            <a:cxnLst/>
            <a:rect l="l" t="t" r="r" b="b"/>
            <a:pathLst>
              <a:path w="609600" h="3530600">
                <a:moveTo>
                  <a:pt x="0" y="0"/>
                </a:moveTo>
                <a:lnTo>
                  <a:pt x="609598" y="0"/>
                </a:lnTo>
                <a:lnTo>
                  <a:pt x="609598" y="3530508"/>
                </a:lnTo>
                <a:lnTo>
                  <a:pt x="0" y="3530508"/>
                </a:lnTo>
                <a:lnTo>
                  <a:pt x="0" y="0"/>
                </a:lnTo>
                <a:close/>
              </a:path>
            </a:pathLst>
          </a:custGeom>
          <a:ln w="38100">
            <a:solidFill>
              <a:srgbClr val="FF0000"/>
            </a:solidFill>
          </a:ln>
        </p:spPr>
        <p:txBody>
          <a:bodyPr wrap="square" lIns="0" tIns="0" rIns="0" bIns="0" rtlCol="0"/>
          <a:lstStyle/>
          <a:p>
            <a:endParaRPr/>
          </a:p>
        </p:txBody>
      </p:sp>
      <p:sp>
        <p:nvSpPr>
          <p:cNvPr id="8" name="object 6">
            <a:extLst>
              <a:ext uri="{FF2B5EF4-FFF2-40B4-BE49-F238E27FC236}">
                <a16:creationId xmlns:a16="http://schemas.microsoft.com/office/drawing/2014/main" id="{9E52EF81-34C6-4C99-ABE7-1C54221A1EC2}"/>
              </a:ext>
            </a:extLst>
          </p:cNvPr>
          <p:cNvSpPr/>
          <p:nvPr/>
        </p:nvSpPr>
        <p:spPr>
          <a:xfrm>
            <a:off x="8348870" y="4439477"/>
            <a:ext cx="258212" cy="1243797"/>
          </a:xfrm>
          <a:custGeom>
            <a:avLst/>
            <a:gdLst/>
            <a:ahLst/>
            <a:cxnLst/>
            <a:rect l="l" t="t" r="r" b="b"/>
            <a:pathLst>
              <a:path w="304800" h="1394460">
                <a:moveTo>
                  <a:pt x="0" y="0"/>
                </a:moveTo>
                <a:lnTo>
                  <a:pt x="304803" y="0"/>
                </a:lnTo>
                <a:lnTo>
                  <a:pt x="304803" y="1394219"/>
                </a:lnTo>
                <a:lnTo>
                  <a:pt x="0" y="1394219"/>
                </a:lnTo>
                <a:lnTo>
                  <a:pt x="0" y="0"/>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9432D63A-AA61-4468-8E52-ACF028FCECCD}"/>
              </a:ext>
            </a:extLst>
          </p:cNvPr>
          <p:cNvSpPr txBox="1"/>
          <p:nvPr/>
        </p:nvSpPr>
        <p:spPr>
          <a:xfrm>
            <a:off x="7868259" y="2711728"/>
            <a:ext cx="208724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Calibri"/>
                <a:cs typeface="Calibri"/>
              </a:rPr>
              <a:t>This one </a:t>
            </a:r>
            <a:r>
              <a:rPr sz="2000" dirty="0">
                <a:solidFill>
                  <a:srgbClr val="FF0000"/>
                </a:solidFill>
                <a:latin typeface="Calibri"/>
                <a:cs typeface="Calibri"/>
              </a:rPr>
              <a:t>is</a:t>
            </a:r>
            <a:r>
              <a:rPr sz="2000" spc="-40" dirty="0">
                <a:solidFill>
                  <a:srgbClr val="FF0000"/>
                </a:solidFill>
                <a:latin typeface="Calibri"/>
                <a:cs typeface="Calibri"/>
              </a:rPr>
              <a:t> </a:t>
            </a:r>
            <a:r>
              <a:rPr sz="2000" spc="-5" dirty="0">
                <a:solidFill>
                  <a:srgbClr val="FF0000"/>
                </a:solidFill>
                <a:latin typeface="Calibri"/>
                <a:cs typeface="Calibri"/>
              </a:rPr>
              <a:t>optional.</a:t>
            </a:r>
            <a:endParaRPr sz="2000" dirty="0">
              <a:latin typeface="Calibri"/>
              <a:cs typeface="Calibri"/>
            </a:endParaRPr>
          </a:p>
        </p:txBody>
      </p:sp>
    </p:spTree>
    <p:extLst>
      <p:ext uri="{BB962C8B-B14F-4D97-AF65-F5344CB8AC3E}">
        <p14:creationId xmlns:p14="http://schemas.microsoft.com/office/powerpoint/2010/main" val="3380120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245" dirty="0"/>
              <a:t>How </a:t>
            </a:r>
            <a:r>
              <a:rPr lang="en-US" spc="220" dirty="0"/>
              <a:t>Many </a:t>
            </a:r>
            <a:r>
              <a:rPr lang="en-US" spc="105" dirty="0"/>
              <a:t>Trainable</a:t>
            </a:r>
            <a:r>
              <a:rPr lang="en-US" spc="555" dirty="0"/>
              <a:t> </a:t>
            </a:r>
            <a:r>
              <a:rPr lang="en-US" spc="100" dirty="0"/>
              <a:t>Parameters?</a:t>
            </a: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9E52EF81-34C6-4C99-ABE7-1C54221A1EC2}"/>
              </a:ext>
            </a:extLst>
          </p:cNvPr>
          <p:cNvSpPr/>
          <p:nvPr/>
        </p:nvSpPr>
        <p:spPr>
          <a:xfrm>
            <a:off x="8348870" y="4439477"/>
            <a:ext cx="258212" cy="1243797"/>
          </a:xfrm>
          <a:custGeom>
            <a:avLst/>
            <a:gdLst/>
            <a:ahLst/>
            <a:cxnLst/>
            <a:rect l="l" t="t" r="r" b="b"/>
            <a:pathLst>
              <a:path w="304800" h="1394460">
                <a:moveTo>
                  <a:pt x="0" y="0"/>
                </a:moveTo>
                <a:lnTo>
                  <a:pt x="304803" y="0"/>
                </a:lnTo>
                <a:lnTo>
                  <a:pt x="304803" y="1394219"/>
                </a:lnTo>
                <a:lnTo>
                  <a:pt x="0" y="1394219"/>
                </a:lnTo>
                <a:lnTo>
                  <a:pt x="0" y="0"/>
                </a:lnTo>
                <a:close/>
              </a:path>
            </a:pathLst>
          </a:custGeom>
          <a:solidFill>
            <a:srgbClr val="FFFFFF"/>
          </a:solidFill>
        </p:spPr>
        <p:txBody>
          <a:bodyPr wrap="square" lIns="0" tIns="0" rIns="0" bIns="0" rtlCol="0"/>
          <a:lstStyle/>
          <a:p>
            <a:endParaRPr/>
          </a:p>
        </p:txBody>
      </p:sp>
      <p:sp>
        <p:nvSpPr>
          <p:cNvPr id="11" name="object 6">
            <a:extLst>
              <a:ext uri="{FF2B5EF4-FFF2-40B4-BE49-F238E27FC236}">
                <a16:creationId xmlns:a16="http://schemas.microsoft.com/office/drawing/2014/main" id="{4C8CDA8B-4003-411D-A9D3-634A5DCCC340}"/>
              </a:ext>
            </a:extLst>
          </p:cNvPr>
          <p:cNvSpPr/>
          <p:nvPr/>
        </p:nvSpPr>
        <p:spPr>
          <a:xfrm>
            <a:off x="1679714" y="5890591"/>
            <a:ext cx="1144766" cy="486499"/>
          </a:xfrm>
          <a:custGeom>
            <a:avLst/>
            <a:gdLst/>
            <a:ahLst/>
            <a:cxnLst/>
            <a:rect l="l" t="t" r="r" b="b"/>
            <a:pathLst>
              <a:path w="1329055"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BD9C759-9DBD-4921-9F0A-B625BB047765}"/>
              </a:ext>
            </a:extLst>
          </p:cNvPr>
          <p:cNvSpPr txBox="1"/>
          <p:nvPr/>
        </p:nvSpPr>
        <p:spPr>
          <a:xfrm>
            <a:off x="231140" y="2023525"/>
            <a:ext cx="2950210" cy="9398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7030A0"/>
                </a:solidFill>
                <a:latin typeface="Cambria Math"/>
                <a:cs typeface="Cambria Math"/>
              </a:rPr>
              <a:t>10</a:t>
            </a:r>
            <a:r>
              <a:rPr sz="2000" dirty="0">
                <a:solidFill>
                  <a:srgbClr val="FF0000"/>
                </a:solidFill>
                <a:latin typeface="Cambria Math"/>
                <a:cs typeface="Cambria Math"/>
              </a:rPr>
              <a:t>×</a:t>
            </a:r>
            <a:r>
              <a:rPr sz="2000" dirty="0">
                <a:solidFill>
                  <a:srgbClr val="70AD47"/>
                </a:solidFill>
                <a:latin typeface="Cambria Math"/>
                <a:cs typeface="Cambria Math"/>
              </a:rPr>
              <a:t>5×5 </a:t>
            </a:r>
            <a:r>
              <a:rPr sz="2000" dirty="0">
                <a:solidFill>
                  <a:srgbClr val="FF0000"/>
                </a:solidFill>
                <a:latin typeface="Cambria Math"/>
                <a:cs typeface="Cambria Math"/>
              </a:rPr>
              <a:t>= 250</a:t>
            </a:r>
            <a:r>
              <a:rPr sz="2000" spc="210"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a:p>
            <a:pPr marL="355600" indent="-342900">
              <a:lnSpc>
                <a:spcPct val="100000"/>
              </a:lnSpc>
              <a:buFont typeface="Arial"/>
              <a:buChar char="•"/>
              <a:tabLst>
                <a:tab pos="354965" algn="l"/>
                <a:tab pos="355600" algn="l"/>
              </a:tabLst>
            </a:pPr>
            <a:r>
              <a:rPr sz="2000" spc="-5" dirty="0">
                <a:solidFill>
                  <a:srgbClr val="7030A0"/>
                </a:solidFill>
                <a:latin typeface="Calibri"/>
                <a:cs typeface="Calibri"/>
              </a:rPr>
              <a:t>10: number of </a:t>
            </a:r>
            <a:r>
              <a:rPr sz="2000" spc="-10" dirty="0">
                <a:solidFill>
                  <a:srgbClr val="7030A0"/>
                </a:solidFill>
                <a:latin typeface="Calibri"/>
                <a:cs typeface="Calibri"/>
              </a:rPr>
              <a:t>filters</a:t>
            </a:r>
            <a:endParaRPr sz="2000" dirty="0">
              <a:latin typeface="Calibri"/>
              <a:cs typeface="Calibri"/>
            </a:endParaRPr>
          </a:p>
          <a:p>
            <a:pPr marL="355600" indent="-342900">
              <a:lnSpc>
                <a:spcPct val="100000"/>
              </a:lnSpc>
              <a:buFont typeface="Arial"/>
              <a:buChar char="•"/>
              <a:tabLst>
                <a:tab pos="354965" algn="l"/>
                <a:tab pos="355600" algn="l"/>
              </a:tabLst>
            </a:pPr>
            <a:r>
              <a:rPr sz="2000" dirty="0">
                <a:solidFill>
                  <a:srgbClr val="70AD47"/>
                </a:solidFill>
                <a:latin typeface="Cambria Math"/>
                <a:cs typeface="Cambria Math"/>
              </a:rPr>
              <a:t>5×5</a:t>
            </a:r>
            <a:r>
              <a:rPr sz="2000" dirty="0">
                <a:solidFill>
                  <a:srgbClr val="70AD47"/>
                </a:solidFill>
                <a:latin typeface="Calibri"/>
                <a:cs typeface="Calibri"/>
              </a:rPr>
              <a:t>: </a:t>
            </a:r>
            <a:r>
              <a:rPr sz="2000" spc="-15" dirty="0">
                <a:solidFill>
                  <a:srgbClr val="70AD47"/>
                </a:solidFill>
                <a:latin typeface="Calibri"/>
                <a:cs typeface="Calibri"/>
              </a:rPr>
              <a:t>size </a:t>
            </a:r>
            <a:r>
              <a:rPr sz="2000" spc="-5" dirty="0">
                <a:solidFill>
                  <a:srgbClr val="70AD47"/>
                </a:solidFill>
                <a:latin typeface="Calibri"/>
                <a:cs typeface="Calibri"/>
              </a:rPr>
              <a:t>of</a:t>
            </a:r>
            <a:r>
              <a:rPr sz="2000" dirty="0">
                <a:solidFill>
                  <a:srgbClr val="70AD47"/>
                </a:solidFill>
                <a:latin typeface="Calibri"/>
                <a:cs typeface="Calibri"/>
              </a:rPr>
              <a:t> </a:t>
            </a:r>
            <a:r>
              <a:rPr sz="2000" spc="-10" dirty="0">
                <a:solidFill>
                  <a:srgbClr val="70AD47"/>
                </a:solidFill>
                <a:latin typeface="Calibri"/>
                <a:cs typeface="Calibri"/>
              </a:rPr>
              <a:t>filters</a:t>
            </a:r>
            <a:endParaRPr sz="2000" dirty="0">
              <a:latin typeface="Calibri"/>
              <a:cs typeface="Calibri"/>
            </a:endParaRPr>
          </a:p>
        </p:txBody>
      </p:sp>
      <p:sp>
        <p:nvSpPr>
          <p:cNvPr id="13" name="object 8">
            <a:extLst>
              <a:ext uri="{FF2B5EF4-FFF2-40B4-BE49-F238E27FC236}">
                <a16:creationId xmlns:a16="http://schemas.microsoft.com/office/drawing/2014/main" id="{BECFA7B5-8A22-4D42-8344-42E35D7E392E}"/>
              </a:ext>
            </a:extLst>
          </p:cNvPr>
          <p:cNvSpPr/>
          <p:nvPr/>
        </p:nvSpPr>
        <p:spPr>
          <a:xfrm>
            <a:off x="1415034" y="3011035"/>
            <a:ext cx="851087" cy="2819921"/>
          </a:xfrm>
          <a:custGeom>
            <a:avLst/>
            <a:gdLst/>
            <a:ahLst/>
            <a:cxnLst/>
            <a:rect l="l" t="t" r="r" b="b"/>
            <a:pathLst>
              <a:path w="773430" h="2590800">
                <a:moveTo>
                  <a:pt x="114299" y="172250"/>
                </a:moveTo>
                <a:lnTo>
                  <a:pt x="57123" y="172250"/>
                </a:lnTo>
                <a:lnTo>
                  <a:pt x="59316" y="243241"/>
                </a:lnTo>
                <a:lnTo>
                  <a:pt x="80534" y="478636"/>
                </a:lnTo>
                <a:lnTo>
                  <a:pt x="95719" y="591436"/>
                </a:lnTo>
                <a:lnTo>
                  <a:pt x="113586" y="699324"/>
                </a:lnTo>
                <a:lnTo>
                  <a:pt x="133927" y="801589"/>
                </a:lnTo>
                <a:lnTo>
                  <a:pt x="156518" y="897319"/>
                </a:lnTo>
                <a:lnTo>
                  <a:pt x="181145" y="985619"/>
                </a:lnTo>
                <a:lnTo>
                  <a:pt x="207614" y="1065617"/>
                </a:lnTo>
                <a:lnTo>
                  <a:pt x="235780" y="1136486"/>
                </a:lnTo>
                <a:lnTo>
                  <a:pt x="265591" y="1197462"/>
                </a:lnTo>
                <a:lnTo>
                  <a:pt x="297216" y="1247886"/>
                </a:lnTo>
                <a:lnTo>
                  <a:pt x="331341" y="1287133"/>
                </a:lnTo>
                <a:lnTo>
                  <a:pt x="369525" y="1313928"/>
                </a:lnTo>
                <a:lnTo>
                  <a:pt x="431728" y="1328785"/>
                </a:lnTo>
                <a:lnTo>
                  <a:pt x="455261" y="1345299"/>
                </a:lnTo>
                <a:lnTo>
                  <a:pt x="481882" y="1375915"/>
                </a:lnTo>
                <a:lnTo>
                  <a:pt x="509540" y="1420012"/>
                </a:lnTo>
                <a:lnTo>
                  <a:pt x="537066" y="1476316"/>
                </a:lnTo>
                <a:lnTo>
                  <a:pt x="563805" y="1543593"/>
                </a:lnTo>
                <a:lnTo>
                  <a:pt x="589320" y="1620706"/>
                </a:lnTo>
                <a:lnTo>
                  <a:pt x="613272" y="1706589"/>
                </a:lnTo>
                <a:lnTo>
                  <a:pt x="635368" y="1800217"/>
                </a:lnTo>
                <a:lnTo>
                  <a:pt x="655332" y="1900585"/>
                </a:lnTo>
                <a:lnTo>
                  <a:pt x="672906" y="2006711"/>
                </a:lnTo>
                <a:lnTo>
                  <a:pt x="687809" y="2117408"/>
                </a:lnTo>
                <a:lnTo>
                  <a:pt x="708762" y="2349873"/>
                </a:lnTo>
                <a:lnTo>
                  <a:pt x="716198" y="2590546"/>
                </a:lnTo>
                <a:lnTo>
                  <a:pt x="773320" y="2588782"/>
                </a:lnTo>
                <a:lnTo>
                  <a:pt x="765834" y="2346422"/>
                </a:lnTo>
                <a:lnTo>
                  <a:pt x="744616" y="2111028"/>
                </a:lnTo>
                <a:lnTo>
                  <a:pt x="729430" y="1998228"/>
                </a:lnTo>
                <a:lnTo>
                  <a:pt x="711564" y="1890339"/>
                </a:lnTo>
                <a:lnTo>
                  <a:pt x="691222" y="1788074"/>
                </a:lnTo>
                <a:lnTo>
                  <a:pt x="668630" y="1692344"/>
                </a:lnTo>
                <a:lnTo>
                  <a:pt x="644004" y="1604044"/>
                </a:lnTo>
                <a:lnTo>
                  <a:pt x="617534" y="1524045"/>
                </a:lnTo>
                <a:lnTo>
                  <a:pt x="589368" y="1453178"/>
                </a:lnTo>
                <a:lnTo>
                  <a:pt x="559558" y="1392200"/>
                </a:lnTo>
                <a:lnTo>
                  <a:pt x="527931" y="1341777"/>
                </a:lnTo>
                <a:lnTo>
                  <a:pt x="493806" y="1302531"/>
                </a:lnTo>
                <a:lnTo>
                  <a:pt x="455622" y="1275735"/>
                </a:lnTo>
                <a:lnTo>
                  <a:pt x="393419" y="1260877"/>
                </a:lnTo>
                <a:lnTo>
                  <a:pt x="369886" y="1244363"/>
                </a:lnTo>
                <a:lnTo>
                  <a:pt x="343267" y="1213747"/>
                </a:lnTo>
                <a:lnTo>
                  <a:pt x="315608" y="1169652"/>
                </a:lnTo>
                <a:lnTo>
                  <a:pt x="288082" y="1113348"/>
                </a:lnTo>
                <a:lnTo>
                  <a:pt x="261344" y="1046071"/>
                </a:lnTo>
                <a:lnTo>
                  <a:pt x="235828" y="968956"/>
                </a:lnTo>
                <a:lnTo>
                  <a:pt x="211876" y="883072"/>
                </a:lnTo>
                <a:lnTo>
                  <a:pt x="189782" y="789448"/>
                </a:lnTo>
                <a:lnTo>
                  <a:pt x="169816" y="689077"/>
                </a:lnTo>
                <a:lnTo>
                  <a:pt x="152243" y="582952"/>
                </a:lnTo>
                <a:lnTo>
                  <a:pt x="137340" y="472255"/>
                </a:lnTo>
                <a:lnTo>
                  <a:pt x="116386" y="239789"/>
                </a:lnTo>
                <a:lnTo>
                  <a:pt x="114299" y="172250"/>
                </a:lnTo>
                <a:close/>
              </a:path>
              <a:path w="773430" h="2590800">
                <a:moveTo>
                  <a:pt x="80390" y="0"/>
                </a:moveTo>
                <a:lnTo>
                  <a:pt x="0" y="174014"/>
                </a:lnTo>
                <a:lnTo>
                  <a:pt x="57123" y="172250"/>
                </a:lnTo>
                <a:lnTo>
                  <a:pt x="114299" y="172250"/>
                </a:lnTo>
                <a:lnTo>
                  <a:pt x="114245" y="170486"/>
                </a:lnTo>
                <a:lnTo>
                  <a:pt x="171368" y="168720"/>
                </a:lnTo>
                <a:lnTo>
                  <a:pt x="80390" y="0"/>
                </a:lnTo>
                <a:close/>
              </a:path>
            </a:pathLst>
          </a:custGeom>
          <a:solidFill>
            <a:srgbClr val="FF0000"/>
          </a:solidFill>
        </p:spPr>
        <p:txBody>
          <a:bodyPr wrap="square" lIns="0" tIns="0" rIns="0" bIns="0" rtlCol="0"/>
          <a:lstStyle/>
          <a:p>
            <a:endParaRPr/>
          </a:p>
        </p:txBody>
      </p:sp>
      <p:sp>
        <p:nvSpPr>
          <p:cNvPr id="14" name="object 19">
            <a:extLst>
              <a:ext uri="{FF2B5EF4-FFF2-40B4-BE49-F238E27FC236}">
                <a16:creationId xmlns:a16="http://schemas.microsoft.com/office/drawing/2014/main" id="{3DB64369-C7CE-4F62-A732-E129F10D91A3}"/>
              </a:ext>
            </a:extLst>
          </p:cNvPr>
          <p:cNvSpPr/>
          <p:nvPr/>
        </p:nvSpPr>
        <p:spPr>
          <a:xfrm>
            <a:off x="5324888" y="6133840"/>
            <a:ext cx="889552" cy="486499"/>
          </a:xfrm>
          <a:custGeom>
            <a:avLst/>
            <a:gdLst/>
            <a:ahLst/>
            <a:cxnLst/>
            <a:rect l="l" t="t" r="r" b="b"/>
            <a:pathLst>
              <a:path w="1329054"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a:p>
        </p:txBody>
      </p:sp>
      <p:sp>
        <p:nvSpPr>
          <p:cNvPr id="15" name="object 20">
            <a:extLst>
              <a:ext uri="{FF2B5EF4-FFF2-40B4-BE49-F238E27FC236}">
                <a16:creationId xmlns:a16="http://schemas.microsoft.com/office/drawing/2014/main" id="{4588B2A3-6D21-46AA-8DA9-02A3723AD927}"/>
              </a:ext>
            </a:extLst>
          </p:cNvPr>
          <p:cNvSpPr txBox="1"/>
          <p:nvPr/>
        </p:nvSpPr>
        <p:spPr>
          <a:xfrm>
            <a:off x="3721632" y="2105889"/>
            <a:ext cx="3554729" cy="9398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7030A0"/>
                </a:solidFill>
                <a:latin typeface="Cambria Math"/>
                <a:cs typeface="Cambria Math"/>
              </a:rPr>
              <a:t>20</a:t>
            </a:r>
            <a:r>
              <a:rPr sz="2000" dirty="0">
                <a:solidFill>
                  <a:srgbClr val="FF0000"/>
                </a:solidFill>
                <a:latin typeface="Cambria Math"/>
                <a:cs typeface="Cambria Math"/>
              </a:rPr>
              <a:t>×</a:t>
            </a:r>
            <a:r>
              <a:rPr sz="2000" dirty="0">
                <a:solidFill>
                  <a:srgbClr val="70AD47"/>
                </a:solidFill>
                <a:latin typeface="Cambria Math"/>
                <a:cs typeface="Cambria Math"/>
              </a:rPr>
              <a:t>5×5</a:t>
            </a:r>
            <a:r>
              <a:rPr sz="2000" dirty="0">
                <a:solidFill>
                  <a:srgbClr val="FF0000"/>
                </a:solidFill>
                <a:latin typeface="Cambria Math"/>
                <a:cs typeface="Cambria Math"/>
              </a:rPr>
              <a:t>×</a:t>
            </a:r>
            <a:r>
              <a:rPr sz="2000" dirty="0">
                <a:solidFill>
                  <a:srgbClr val="BF9000"/>
                </a:solidFill>
                <a:latin typeface="Cambria Math"/>
                <a:cs typeface="Cambria Math"/>
              </a:rPr>
              <a:t>10 </a:t>
            </a:r>
            <a:r>
              <a:rPr sz="2000" dirty="0">
                <a:solidFill>
                  <a:srgbClr val="FF0000"/>
                </a:solidFill>
                <a:latin typeface="Cambria Math"/>
                <a:cs typeface="Cambria Math"/>
              </a:rPr>
              <a:t>= 5000</a:t>
            </a:r>
            <a:r>
              <a:rPr sz="2000" spc="220"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a:p>
            <a:pPr marL="355600" indent="-342900">
              <a:lnSpc>
                <a:spcPct val="100000"/>
              </a:lnSpc>
              <a:buFont typeface="Arial"/>
              <a:buChar char="•"/>
              <a:tabLst>
                <a:tab pos="354965" algn="l"/>
                <a:tab pos="355600" algn="l"/>
              </a:tabLst>
            </a:pPr>
            <a:r>
              <a:rPr sz="2000" spc="-5" dirty="0">
                <a:solidFill>
                  <a:srgbClr val="7030A0"/>
                </a:solidFill>
                <a:latin typeface="Calibri"/>
                <a:cs typeface="Calibri"/>
              </a:rPr>
              <a:t>20: number of</a:t>
            </a:r>
            <a:r>
              <a:rPr sz="2000" dirty="0">
                <a:solidFill>
                  <a:srgbClr val="7030A0"/>
                </a:solidFill>
                <a:latin typeface="Calibri"/>
                <a:cs typeface="Calibri"/>
              </a:rPr>
              <a:t> </a:t>
            </a:r>
            <a:r>
              <a:rPr sz="2000" spc="-10" dirty="0">
                <a:solidFill>
                  <a:srgbClr val="7030A0"/>
                </a:solidFill>
                <a:latin typeface="Calibri"/>
                <a:cs typeface="Calibri"/>
              </a:rPr>
              <a:t>filters</a:t>
            </a:r>
            <a:endParaRPr sz="2000" dirty="0">
              <a:latin typeface="Calibri"/>
              <a:cs typeface="Calibri"/>
            </a:endParaRPr>
          </a:p>
          <a:p>
            <a:pPr marL="355600" indent="-342900">
              <a:lnSpc>
                <a:spcPct val="100000"/>
              </a:lnSpc>
              <a:buFont typeface="Arial"/>
              <a:buChar char="•"/>
              <a:tabLst>
                <a:tab pos="354965" algn="l"/>
                <a:tab pos="355600" algn="l"/>
              </a:tabLst>
            </a:pPr>
            <a:r>
              <a:rPr sz="2000" dirty="0">
                <a:solidFill>
                  <a:srgbClr val="70AD47"/>
                </a:solidFill>
                <a:latin typeface="Cambria Math"/>
                <a:cs typeface="Cambria Math"/>
              </a:rPr>
              <a:t>5×5×10</a:t>
            </a:r>
            <a:r>
              <a:rPr sz="2000" dirty="0">
                <a:solidFill>
                  <a:srgbClr val="70AD47"/>
                </a:solidFill>
                <a:latin typeface="Calibri"/>
                <a:cs typeface="Calibri"/>
              </a:rPr>
              <a:t>: </a:t>
            </a:r>
            <a:r>
              <a:rPr sz="2000" spc="-15" dirty="0">
                <a:solidFill>
                  <a:srgbClr val="70AD47"/>
                </a:solidFill>
                <a:latin typeface="Calibri"/>
                <a:cs typeface="Calibri"/>
              </a:rPr>
              <a:t>size </a:t>
            </a:r>
            <a:r>
              <a:rPr sz="2000" spc="-5" dirty="0">
                <a:solidFill>
                  <a:srgbClr val="70AD47"/>
                </a:solidFill>
                <a:latin typeface="Calibri"/>
                <a:cs typeface="Calibri"/>
              </a:rPr>
              <a:t>of</a:t>
            </a:r>
            <a:r>
              <a:rPr sz="2000" spc="5" dirty="0">
                <a:solidFill>
                  <a:srgbClr val="70AD47"/>
                </a:solidFill>
                <a:latin typeface="Calibri"/>
                <a:cs typeface="Calibri"/>
              </a:rPr>
              <a:t> </a:t>
            </a:r>
            <a:r>
              <a:rPr sz="2000" spc="-10" dirty="0">
                <a:solidFill>
                  <a:srgbClr val="70AD47"/>
                </a:solidFill>
                <a:latin typeface="Calibri"/>
                <a:cs typeface="Calibri"/>
              </a:rPr>
              <a:t>filters</a:t>
            </a:r>
            <a:endParaRPr sz="2000" dirty="0">
              <a:latin typeface="Calibri"/>
              <a:cs typeface="Calibri"/>
            </a:endParaRPr>
          </a:p>
        </p:txBody>
      </p:sp>
      <p:sp>
        <p:nvSpPr>
          <p:cNvPr id="16" name="object 21">
            <a:extLst>
              <a:ext uri="{FF2B5EF4-FFF2-40B4-BE49-F238E27FC236}">
                <a16:creationId xmlns:a16="http://schemas.microsoft.com/office/drawing/2014/main" id="{51DCBD42-A2FE-482E-BCE6-1035D82D2943}"/>
              </a:ext>
            </a:extLst>
          </p:cNvPr>
          <p:cNvSpPr/>
          <p:nvPr/>
        </p:nvSpPr>
        <p:spPr>
          <a:xfrm>
            <a:off x="4688991" y="3204108"/>
            <a:ext cx="1133475" cy="2907030"/>
          </a:xfrm>
          <a:custGeom>
            <a:avLst/>
            <a:gdLst/>
            <a:ahLst/>
            <a:cxnLst/>
            <a:rect l="l" t="t" r="r" b="b"/>
            <a:pathLst>
              <a:path w="1133475" h="2907029">
                <a:moveTo>
                  <a:pt x="115090" y="172213"/>
                </a:moveTo>
                <a:lnTo>
                  <a:pt x="57849" y="172213"/>
                </a:lnTo>
                <a:lnTo>
                  <a:pt x="63513" y="273286"/>
                </a:lnTo>
                <a:lnTo>
                  <a:pt x="77454" y="407369"/>
                </a:lnTo>
                <a:lnTo>
                  <a:pt x="96301" y="538139"/>
                </a:lnTo>
                <a:lnTo>
                  <a:pt x="119697" y="664665"/>
                </a:lnTo>
                <a:lnTo>
                  <a:pt x="147274" y="785907"/>
                </a:lnTo>
                <a:lnTo>
                  <a:pt x="178672" y="900833"/>
                </a:lnTo>
                <a:lnTo>
                  <a:pt x="213544" y="1008420"/>
                </a:lnTo>
                <a:lnTo>
                  <a:pt x="251557" y="1107655"/>
                </a:lnTo>
                <a:lnTo>
                  <a:pt x="292409" y="1197546"/>
                </a:lnTo>
                <a:lnTo>
                  <a:pt x="335847" y="1277120"/>
                </a:lnTo>
                <a:lnTo>
                  <a:pt x="381718" y="1345431"/>
                </a:lnTo>
                <a:lnTo>
                  <a:pt x="430041" y="1401523"/>
                </a:lnTo>
                <a:lnTo>
                  <a:pt x="481107" y="1444285"/>
                </a:lnTo>
                <a:lnTo>
                  <a:pt x="535387" y="1472017"/>
                </a:lnTo>
                <a:lnTo>
                  <a:pt x="631257" y="1488690"/>
                </a:lnTo>
                <a:lnTo>
                  <a:pt x="672096" y="1509555"/>
                </a:lnTo>
                <a:lnTo>
                  <a:pt x="714649" y="1545187"/>
                </a:lnTo>
                <a:lnTo>
                  <a:pt x="757697" y="1595155"/>
                </a:lnTo>
                <a:lnTo>
                  <a:pt x="800196" y="1658446"/>
                </a:lnTo>
                <a:lnTo>
                  <a:pt x="841377" y="1733885"/>
                </a:lnTo>
                <a:lnTo>
                  <a:pt x="880645" y="1820292"/>
                </a:lnTo>
                <a:lnTo>
                  <a:pt x="917502" y="1916507"/>
                </a:lnTo>
                <a:lnTo>
                  <a:pt x="951501" y="2021399"/>
                </a:lnTo>
                <a:lnTo>
                  <a:pt x="982224" y="2133850"/>
                </a:lnTo>
                <a:lnTo>
                  <a:pt x="1009268" y="2252755"/>
                </a:lnTo>
                <a:lnTo>
                  <a:pt x="1032245" y="2377018"/>
                </a:lnTo>
                <a:lnTo>
                  <a:pt x="1050771" y="2505548"/>
                </a:lnTo>
                <a:lnTo>
                  <a:pt x="1064464" y="2637257"/>
                </a:lnTo>
                <a:lnTo>
                  <a:pt x="1072953" y="2771059"/>
                </a:lnTo>
                <a:lnTo>
                  <a:pt x="1075876" y="2906499"/>
                </a:lnTo>
                <a:lnTo>
                  <a:pt x="1133013" y="2905265"/>
                </a:lnTo>
                <a:lnTo>
                  <a:pt x="1130063" y="2768633"/>
                </a:lnTo>
                <a:lnTo>
                  <a:pt x="1121427" y="2632492"/>
                </a:lnTo>
                <a:lnTo>
                  <a:pt x="1107498" y="2498514"/>
                </a:lnTo>
                <a:lnTo>
                  <a:pt x="1088650" y="2367743"/>
                </a:lnTo>
                <a:lnTo>
                  <a:pt x="1065254" y="2241217"/>
                </a:lnTo>
                <a:lnTo>
                  <a:pt x="1037677" y="2119975"/>
                </a:lnTo>
                <a:lnTo>
                  <a:pt x="1006279" y="2005049"/>
                </a:lnTo>
                <a:lnTo>
                  <a:pt x="971407" y="1897462"/>
                </a:lnTo>
                <a:lnTo>
                  <a:pt x="933394" y="1798227"/>
                </a:lnTo>
                <a:lnTo>
                  <a:pt x="892542" y="1708336"/>
                </a:lnTo>
                <a:lnTo>
                  <a:pt x="849102" y="1628762"/>
                </a:lnTo>
                <a:lnTo>
                  <a:pt x="803231" y="1560451"/>
                </a:lnTo>
                <a:lnTo>
                  <a:pt x="754909" y="1504359"/>
                </a:lnTo>
                <a:lnTo>
                  <a:pt x="703841" y="1461597"/>
                </a:lnTo>
                <a:lnTo>
                  <a:pt x="649561" y="1433865"/>
                </a:lnTo>
                <a:lnTo>
                  <a:pt x="553692" y="1417193"/>
                </a:lnTo>
                <a:lnTo>
                  <a:pt x="512853" y="1396328"/>
                </a:lnTo>
                <a:lnTo>
                  <a:pt x="470301" y="1360697"/>
                </a:lnTo>
                <a:lnTo>
                  <a:pt x="427253" y="1310727"/>
                </a:lnTo>
                <a:lnTo>
                  <a:pt x="384755" y="1247437"/>
                </a:lnTo>
                <a:lnTo>
                  <a:pt x="343574" y="1171997"/>
                </a:lnTo>
                <a:lnTo>
                  <a:pt x="304304" y="1085590"/>
                </a:lnTo>
                <a:lnTo>
                  <a:pt x="267448" y="989375"/>
                </a:lnTo>
                <a:lnTo>
                  <a:pt x="233450" y="884482"/>
                </a:lnTo>
                <a:lnTo>
                  <a:pt x="202727" y="772031"/>
                </a:lnTo>
                <a:lnTo>
                  <a:pt x="175682" y="653126"/>
                </a:lnTo>
                <a:lnTo>
                  <a:pt x="152706" y="528864"/>
                </a:lnTo>
                <a:lnTo>
                  <a:pt x="134180" y="400334"/>
                </a:lnTo>
                <a:lnTo>
                  <a:pt x="120497" y="268729"/>
                </a:lnTo>
                <a:lnTo>
                  <a:pt x="115090" y="172213"/>
                </a:lnTo>
                <a:close/>
              </a:path>
              <a:path w="1133475" h="2907029">
                <a:moveTo>
                  <a:pt x="80506" y="0"/>
                </a:moveTo>
                <a:lnTo>
                  <a:pt x="0" y="173962"/>
                </a:lnTo>
                <a:lnTo>
                  <a:pt x="57849" y="172213"/>
                </a:lnTo>
                <a:lnTo>
                  <a:pt x="115090" y="172213"/>
                </a:lnTo>
                <a:lnTo>
                  <a:pt x="114993" y="170486"/>
                </a:lnTo>
                <a:lnTo>
                  <a:pt x="171371" y="168783"/>
                </a:lnTo>
                <a:lnTo>
                  <a:pt x="80506" y="0"/>
                </a:lnTo>
                <a:close/>
              </a:path>
            </a:pathLst>
          </a:custGeom>
          <a:solidFill>
            <a:srgbClr val="FF0000"/>
          </a:solidFill>
        </p:spPr>
        <p:txBody>
          <a:bodyPr wrap="square" lIns="0" tIns="0" rIns="0" bIns="0" rtlCol="0"/>
          <a:lstStyle/>
          <a:p>
            <a:endParaRPr/>
          </a:p>
        </p:txBody>
      </p:sp>
      <p:sp>
        <p:nvSpPr>
          <p:cNvPr id="17" name="object 10">
            <a:extLst>
              <a:ext uri="{FF2B5EF4-FFF2-40B4-BE49-F238E27FC236}">
                <a16:creationId xmlns:a16="http://schemas.microsoft.com/office/drawing/2014/main" id="{A47105A5-7C5D-47B2-827A-2AC8E9E49BDB}"/>
              </a:ext>
            </a:extLst>
          </p:cNvPr>
          <p:cNvSpPr txBox="1"/>
          <p:nvPr/>
        </p:nvSpPr>
        <p:spPr>
          <a:xfrm>
            <a:off x="7711372" y="2015007"/>
            <a:ext cx="3386454"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mbria Math"/>
                <a:cs typeface="Cambria Math"/>
              </a:rPr>
              <a:t>320×100 = 32,000</a:t>
            </a:r>
            <a:r>
              <a:rPr sz="2000" spc="229"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p:txBody>
      </p:sp>
      <p:sp>
        <p:nvSpPr>
          <p:cNvPr id="18" name="object 9">
            <a:extLst>
              <a:ext uri="{FF2B5EF4-FFF2-40B4-BE49-F238E27FC236}">
                <a16:creationId xmlns:a16="http://schemas.microsoft.com/office/drawing/2014/main" id="{CA64AB31-F944-4ECA-980D-9D734ECE01B1}"/>
              </a:ext>
            </a:extLst>
          </p:cNvPr>
          <p:cNvSpPr/>
          <p:nvPr/>
        </p:nvSpPr>
        <p:spPr>
          <a:xfrm>
            <a:off x="8607082" y="3617844"/>
            <a:ext cx="552450" cy="2623185"/>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a:p>
        </p:txBody>
      </p:sp>
      <p:sp>
        <p:nvSpPr>
          <p:cNvPr id="19" name="object 11">
            <a:extLst>
              <a:ext uri="{FF2B5EF4-FFF2-40B4-BE49-F238E27FC236}">
                <a16:creationId xmlns:a16="http://schemas.microsoft.com/office/drawing/2014/main" id="{F78925CA-97E6-4E3B-8874-AFDA84F3F46F}"/>
              </a:ext>
            </a:extLst>
          </p:cNvPr>
          <p:cNvSpPr/>
          <p:nvPr/>
        </p:nvSpPr>
        <p:spPr>
          <a:xfrm>
            <a:off x="8815319" y="2411896"/>
            <a:ext cx="589280" cy="1172851"/>
          </a:xfrm>
          <a:custGeom>
            <a:avLst/>
            <a:gdLst/>
            <a:ahLst/>
            <a:cxnLst/>
            <a:rect l="l" t="t" r="r" b="b"/>
            <a:pathLst>
              <a:path w="589279" h="667385">
                <a:moveTo>
                  <a:pt x="548281" y="0"/>
                </a:moveTo>
                <a:lnTo>
                  <a:pt x="422746" y="144861"/>
                </a:lnTo>
                <a:lnTo>
                  <a:pt x="476511" y="158612"/>
                </a:lnTo>
                <a:lnTo>
                  <a:pt x="474271" y="165690"/>
                </a:lnTo>
                <a:lnTo>
                  <a:pt x="444506" y="210708"/>
                </a:lnTo>
                <a:lnTo>
                  <a:pt x="408524" y="249579"/>
                </a:lnTo>
                <a:lnTo>
                  <a:pt x="369230" y="278902"/>
                </a:lnTo>
                <a:lnTo>
                  <a:pt x="328672" y="297117"/>
                </a:lnTo>
                <a:lnTo>
                  <a:pt x="231710" y="312041"/>
                </a:lnTo>
                <a:lnTo>
                  <a:pt x="178354" y="336003"/>
                </a:lnTo>
                <a:lnTo>
                  <a:pt x="129825" y="372219"/>
                </a:lnTo>
                <a:lnTo>
                  <a:pt x="87122" y="418353"/>
                </a:lnTo>
                <a:lnTo>
                  <a:pt x="51356" y="472445"/>
                </a:lnTo>
                <a:lnTo>
                  <a:pt x="23840" y="532688"/>
                </a:lnTo>
                <a:lnTo>
                  <a:pt x="6073" y="597330"/>
                </a:lnTo>
                <a:lnTo>
                  <a:pt x="0" y="661785"/>
                </a:lnTo>
                <a:lnTo>
                  <a:pt x="56898" y="667146"/>
                </a:lnTo>
                <a:lnTo>
                  <a:pt x="62501" y="607661"/>
                </a:lnTo>
                <a:lnTo>
                  <a:pt x="77731" y="552259"/>
                </a:lnTo>
                <a:lnTo>
                  <a:pt x="101488" y="500245"/>
                </a:lnTo>
                <a:lnTo>
                  <a:pt x="132224" y="453758"/>
                </a:lnTo>
                <a:lnTo>
                  <a:pt x="168206" y="414887"/>
                </a:lnTo>
                <a:lnTo>
                  <a:pt x="207500" y="385564"/>
                </a:lnTo>
                <a:lnTo>
                  <a:pt x="248058" y="367348"/>
                </a:lnTo>
                <a:lnTo>
                  <a:pt x="345020" y="352423"/>
                </a:lnTo>
                <a:lnTo>
                  <a:pt x="398376" y="328461"/>
                </a:lnTo>
                <a:lnTo>
                  <a:pt x="446905" y="292247"/>
                </a:lnTo>
                <a:lnTo>
                  <a:pt x="489609" y="246113"/>
                </a:lnTo>
                <a:lnTo>
                  <a:pt x="526346" y="190552"/>
                </a:lnTo>
                <a:lnTo>
                  <a:pt x="531967" y="172797"/>
                </a:lnTo>
                <a:lnTo>
                  <a:pt x="585699" y="172797"/>
                </a:lnTo>
                <a:lnTo>
                  <a:pt x="548281" y="0"/>
                </a:lnTo>
                <a:close/>
              </a:path>
              <a:path w="589279" h="667385">
                <a:moveTo>
                  <a:pt x="585699" y="172797"/>
                </a:moveTo>
                <a:lnTo>
                  <a:pt x="531967" y="172797"/>
                </a:lnTo>
                <a:lnTo>
                  <a:pt x="588849" y="187345"/>
                </a:lnTo>
                <a:lnTo>
                  <a:pt x="585699" y="172797"/>
                </a:lnTo>
                <a:close/>
              </a:path>
            </a:pathLst>
          </a:custGeom>
          <a:solidFill>
            <a:srgbClr val="FF0000"/>
          </a:solidFill>
        </p:spPr>
        <p:txBody>
          <a:bodyPr wrap="square" lIns="0" tIns="0" rIns="0" bIns="0" rtlCol="0"/>
          <a:lstStyle/>
          <a:p>
            <a:endParaRPr/>
          </a:p>
        </p:txBody>
      </p:sp>
      <p:sp>
        <p:nvSpPr>
          <p:cNvPr id="20" name="object 12">
            <a:extLst>
              <a:ext uri="{FF2B5EF4-FFF2-40B4-BE49-F238E27FC236}">
                <a16:creationId xmlns:a16="http://schemas.microsoft.com/office/drawing/2014/main" id="{60A0D858-4658-4EA7-B242-62F95292977B}"/>
              </a:ext>
            </a:extLst>
          </p:cNvPr>
          <p:cNvSpPr/>
          <p:nvPr/>
        </p:nvSpPr>
        <p:spPr>
          <a:xfrm>
            <a:off x="9208189" y="3617844"/>
            <a:ext cx="552450" cy="2623185"/>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a:p>
        </p:txBody>
      </p:sp>
      <p:sp>
        <p:nvSpPr>
          <p:cNvPr id="21" name="object 13">
            <a:extLst>
              <a:ext uri="{FF2B5EF4-FFF2-40B4-BE49-F238E27FC236}">
                <a16:creationId xmlns:a16="http://schemas.microsoft.com/office/drawing/2014/main" id="{314A0E42-BD2E-478A-99C3-13FF4E48231C}"/>
              </a:ext>
            </a:extLst>
          </p:cNvPr>
          <p:cNvSpPr txBox="1"/>
          <p:nvPr/>
        </p:nvSpPr>
        <p:spPr>
          <a:xfrm>
            <a:off x="9071190" y="2989744"/>
            <a:ext cx="310388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mbria Math"/>
                <a:cs typeface="Cambria Math"/>
              </a:rPr>
              <a:t>100×10 = 1,000</a:t>
            </a:r>
            <a:r>
              <a:rPr sz="2000" spc="225"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p:txBody>
      </p:sp>
      <p:sp>
        <p:nvSpPr>
          <p:cNvPr id="22" name="object 14">
            <a:extLst>
              <a:ext uri="{FF2B5EF4-FFF2-40B4-BE49-F238E27FC236}">
                <a16:creationId xmlns:a16="http://schemas.microsoft.com/office/drawing/2014/main" id="{9110E59A-BAE6-4103-A09D-6AEF2CCFF65A}"/>
              </a:ext>
            </a:extLst>
          </p:cNvPr>
          <p:cNvSpPr/>
          <p:nvPr/>
        </p:nvSpPr>
        <p:spPr>
          <a:xfrm rot="10961386">
            <a:off x="9428791" y="3284850"/>
            <a:ext cx="170815" cy="355600"/>
          </a:xfrm>
          <a:custGeom>
            <a:avLst/>
            <a:gdLst/>
            <a:ahLst/>
            <a:cxnLst/>
            <a:rect l="l" t="t" r="r" b="b"/>
            <a:pathLst>
              <a:path w="170815" h="355600">
                <a:moveTo>
                  <a:pt x="85044" y="0"/>
                </a:moveTo>
                <a:lnTo>
                  <a:pt x="27922" y="1764"/>
                </a:lnTo>
                <a:lnTo>
                  <a:pt x="29959" y="67716"/>
                </a:lnTo>
                <a:lnTo>
                  <a:pt x="35422" y="126239"/>
                </a:lnTo>
                <a:lnTo>
                  <a:pt x="39246" y="150732"/>
                </a:lnTo>
                <a:lnTo>
                  <a:pt x="43842" y="171062"/>
                </a:lnTo>
                <a:lnTo>
                  <a:pt x="50375" y="188452"/>
                </a:lnTo>
                <a:lnTo>
                  <a:pt x="0" y="193772"/>
                </a:lnTo>
                <a:lnTo>
                  <a:pt x="103256" y="355271"/>
                </a:lnTo>
                <a:lnTo>
                  <a:pt x="168227" y="181837"/>
                </a:lnTo>
                <a:lnTo>
                  <a:pt x="113016" y="181837"/>
                </a:lnTo>
                <a:lnTo>
                  <a:pt x="111230" y="168008"/>
                </a:lnTo>
                <a:lnTo>
                  <a:pt x="92160" y="119167"/>
                </a:lnTo>
                <a:lnTo>
                  <a:pt x="87026" y="64175"/>
                </a:lnTo>
                <a:lnTo>
                  <a:pt x="85044" y="0"/>
                </a:lnTo>
                <a:close/>
              </a:path>
              <a:path w="170815" h="355600">
                <a:moveTo>
                  <a:pt x="170501" y="175766"/>
                </a:moveTo>
                <a:lnTo>
                  <a:pt x="113016" y="181837"/>
                </a:lnTo>
                <a:lnTo>
                  <a:pt x="168227" y="181837"/>
                </a:lnTo>
                <a:lnTo>
                  <a:pt x="170501" y="175766"/>
                </a:lnTo>
                <a:close/>
              </a:path>
            </a:pathLst>
          </a:custGeom>
          <a:solidFill>
            <a:srgbClr val="FF0000"/>
          </a:solidFill>
        </p:spPr>
        <p:txBody>
          <a:bodyPr wrap="square" lIns="0" tIns="0" rIns="0" bIns="0" rtlCol="0"/>
          <a:lstStyle/>
          <a:p>
            <a:endParaRPr/>
          </a:p>
        </p:txBody>
      </p:sp>
    </p:spTree>
    <p:extLst>
      <p:ext uri="{BB962C8B-B14F-4D97-AF65-F5344CB8AC3E}">
        <p14:creationId xmlns:p14="http://schemas.microsoft.com/office/powerpoint/2010/main" val="718351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FA3-5DC2-4BF3-AFEC-91A95B218F6C}"/>
              </a:ext>
            </a:extLst>
          </p:cNvPr>
          <p:cNvSpPr>
            <a:spLocks noGrp="1"/>
          </p:cNvSpPr>
          <p:nvPr>
            <p:ph type="title"/>
          </p:nvPr>
        </p:nvSpPr>
        <p:spPr/>
        <p:txBody>
          <a:bodyPr/>
          <a:lstStyle/>
          <a:p>
            <a:r>
              <a:rPr lang="en-US" spc="300" dirty="0"/>
              <a:t>CNN: </a:t>
            </a:r>
            <a:r>
              <a:rPr lang="en-US" spc="245" dirty="0"/>
              <a:t>How </a:t>
            </a:r>
            <a:r>
              <a:rPr lang="en-US" spc="220" dirty="0"/>
              <a:t>Many </a:t>
            </a:r>
            <a:r>
              <a:rPr lang="en-US" spc="105" dirty="0"/>
              <a:t>Trainable</a:t>
            </a:r>
            <a:r>
              <a:rPr lang="en-US" spc="555" dirty="0"/>
              <a:t> </a:t>
            </a:r>
            <a:r>
              <a:rPr lang="en-US" spc="100" dirty="0"/>
              <a:t>Parameters?</a:t>
            </a:r>
            <a:endParaRPr lang="en-US" dirty="0"/>
          </a:p>
        </p:txBody>
      </p:sp>
      <p:sp>
        <p:nvSpPr>
          <p:cNvPr id="4" name="object 3">
            <a:extLst>
              <a:ext uri="{FF2B5EF4-FFF2-40B4-BE49-F238E27FC236}">
                <a16:creationId xmlns:a16="http://schemas.microsoft.com/office/drawing/2014/main" id="{CAEC0165-CCA4-43A0-ADBB-DC57A4892C40}"/>
              </a:ext>
            </a:extLst>
          </p:cNvPr>
          <p:cNvSpPr/>
          <p:nvPr/>
        </p:nvSpPr>
        <p:spPr>
          <a:xfrm>
            <a:off x="1027043" y="3617844"/>
            <a:ext cx="9485243" cy="3072220"/>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9E52EF81-34C6-4C99-ABE7-1C54221A1EC2}"/>
              </a:ext>
            </a:extLst>
          </p:cNvPr>
          <p:cNvSpPr/>
          <p:nvPr/>
        </p:nvSpPr>
        <p:spPr>
          <a:xfrm>
            <a:off x="8348870" y="4439477"/>
            <a:ext cx="258212" cy="1243797"/>
          </a:xfrm>
          <a:custGeom>
            <a:avLst/>
            <a:gdLst/>
            <a:ahLst/>
            <a:cxnLst/>
            <a:rect l="l" t="t" r="r" b="b"/>
            <a:pathLst>
              <a:path w="304800" h="1394460">
                <a:moveTo>
                  <a:pt x="0" y="0"/>
                </a:moveTo>
                <a:lnTo>
                  <a:pt x="304803" y="0"/>
                </a:lnTo>
                <a:lnTo>
                  <a:pt x="304803" y="1394219"/>
                </a:lnTo>
                <a:lnTo>
                  <a:pt x="0" y="1394219"/>
                </a:lnTo>
                <a:lnTo>
                  <a:pt x="0" y="0"/>
                </a:lnTo>
                <a:close/>
              </a:path>
            </a:pathLst>
          </a:custGeom>
          <a:solidFill>
            <a:srgbClr val="FFFFFF"/>
          </a:solidFill>
        </p:spPr>
        <p:txBody>
          <a:bodyPr wrap="square" lIns="0" tIns="0" rIns="0" bIns="0" rtlCol="0"/>
          <a:lstStyle/>
          <a:p>
            <a:endParaRPr/>
          </a:p>
        </p:txBody>
      </p:sp>
      <p:sp>
        <p:nvSpPr>
          <p:cNvPr id="11" name="object 6">
            <a:extLst>
              <a:ext uri="{FF2B5EF4-FFF2-40B4-BE49-F238E27FC236}">
                <a16:creationId xmlns:a16="http://schemas.microsoft.com/office/drawing/2014/main" id="{4C8CDA8B-4003-411D-A9D3-634A5DCCC340}"/>
              </a:ext>
            </a:extLst>
          </p:cNvPr>
          <p:cNvSpPr/>
          <p:nvPr/>
        </p:nvSpPr>
        <p:spPr>
          <a:xfrm>
            <a:off x="1679714" y="5890591"/>
            <a:ext cx="1144766" cy="486499"/>
          </a:xfrm>
          <a:custGeom>
            <a:avLst/>
            <a:gdLst/>
            <a:ahLst/>
            <a:cxnLst/>
            <a:rect l="l" t="t" r="r" b="b"/>
            <a:pathLst>
              <a:path w="1329055"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BD9C759-9DBD-4921-9F0A-B625BB047765}"/>
              </a:ext>
            </a:extLst>
          </p:cNvPr>
          <p:cNvSpPr txBox="1"/>
          <p:nvPr/>
        </p:nvSpPr>
        <p:spPr>
          <a:xfrm>
            <a:off x="231140" y="2023525"/>
            <a:ext cx="2950210" cy="9398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7030A0"/>
                </a:solidFill>
                <a:latin typeface="Cambria Math"/>
                <a:cs typeface="Cambria Math"/>
              </a:rPr>
              <a:t>10</a:t>
            </a:r>
            <a:r>
              <a:rPr sz="2000" dirty="0">
                <a:solidFill>
                  <a:srgbClr val="FF0000"/>
                </a:solidFill>
                <a:latin typeface="Cambria Math"/>
                <a:cs typeface="Cambria Math"/>
              </a:rPr>
              <a:t>×</a:t>
            </a:r>
            <a:r>
              <a:rPr sz="2000" dirty="0">
                <a:solidFill>
                  <a:srgbClr val="70AD47"/>
                </a:solidFill>
                <a:latin typeface="Cambria Math"/>
                <a:cs typeface="Cambria Math"/>
              </a:rPr>
              <a:t>5×5 </a:t>
            </a:r>
            <a:r>
              <a:rPr sz="2000" dirty="0">
                <a:solidFill>
                  <a:srgbClr val="FF0000"/>
                </a:solidFill>
                <a:latin typeface="Cambria Math"/>
                <a:cs typeface="Cambria Math"/>
              </a:rPr>
              <a:t>= 250</a:t>
            </a:r>
            <a:r>
              <a:rPr sz="2000" spc="210"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a:p>
            <a:pPr marL="355600" indent="-342900">
              <a:lnSpc>
                <a:spcPct val="100000"/>
              </a:lnSpc>
              <a:buFont typeface="Arial"/>
              <a:buChar char="•"/>
              <a:tabLst>
                <a:tab pos="354965" algn="l"/>
                <a:tab pos="355600" algn="l"/>
              </a:tabLst>
            </a:pPr>
            <a:r>
              <a:rPr sz="2000" spc="-5" dirty="0">
                <a:solidFill>
                  <a:srgbClr val="7030A0"/>
                </a:solidFill>
                <a:latin typeface="Calibri"/>
                <a:cs typeface="Calibri"/>
              </a:rPr>
              <a:t>10: number of </a:t>
            </a:r>
            <a:r>
              <a:rPr sz="2000" spc="-10" dirty="0">
                <a:solidFill>
                  <a:srgbClr val="7030A0"/>
                </a:solidFill>
                <a:latin typeface="Calibri"/>
                <a:cs typeface="Calibri"/>
              </a:rPr>
              <a:t>filters</a:t>
            </a:r>
            <a:endParaRPr sz="2000" dirty="0">
              <a:latin typeface="Calibri"/>
              <a:cs typeface="Calibri"/>
            </a:endParaRPr>
          </a:p>
          <a:p>
            <a:pPr marL="355600" indent="-342900">
              <a:lnSpc>
                <a:spcPct val="100000"/>
              </a:lnSpc>
              <a:buFont typeface="Arial"/>
              <a:buChar char="•"/>
              <a:tabLst>
                <a:tab pos="354965" algn="l"/>
                <a:tab pos="355600" algn="l"/>
              </a:tabLst>
            </a:pPr>
            <a:r>
              <a:rPr sz="2000" dirty="0">
                <a:solidFill>
                  <a:srgbClr val="70AD47"/>
                </a:solidFill>
                <a:latin typeface="Cambria Math"/>
                <a:cs typeface="Cambria Math"/>
              </a:rPr>
              <a:t>5×5</a:t>
            </a:r>
            <a:r>
              <a:rPr sz="2000" dirty="0">
                <a:solidFill>
                  <a:srgbClr val="70AD47"/>
                </a:solidFill>
                <a:latin typeface="Calibri"/>
                <a:cs typeface="Calibri"/>
              </a:rPr>
              <a:t>: </a:t>
            </a:r>
            <a:r>
              <a:rPr sz="2000" spc="-15" dirty="0">
                <a:solidFill>
                  <a:srgbClr val="70AD47"/>
                </a:solidFill>
                <a:latin typeface="Calibri"/>
                <a:cs typeface="Calibri"/>
              </a:rPr>
              <a:t>size </a:t>
            </a:r>
            <a:r>
              <a:rPr sz="2000" spc="-5" dirty="0">
                <a:solidFill>
                  <a:srgbClr val="70AD47"/>
                </a:solidFill>
                <a:latin typeface="Calibri"/>
                <a:cs typeface="Calibri"/>
              </a:rPr>
              <a:t>of</a:t>
            </a:r>
            <a:r>
              <a:rPr sz="2000" dirty="0">
                <a:solidFill>
                  <a:srgbClr val="70AD47"/>
                </a:solidFill>
                <a:latin typeface="Calibri"/>
                <a:cs typeface="Calibri"/>
              </a:rPr>
              <a:t> </a:t>
            </a:r>
            <a:r>
              <a:rPr sz="2000" spc="-10" dirty="0">
                <a:solidFill>
                  <a:srgbClr val="70AD47"/>
                </a:solidFill>
                <a:latin typeface="Calibri"/>
                <a:cs typeface="Calibri"/>
              </a:rPr>
              <a:t>filters</a:t>
            </a:r>
            <a:endParaRPr sz="2000" dirty="0">
              <a:latin typeface="Calibri"/>
              <a:cs typeface="Calibri"/>
            </a:endParaRPr>
          </a:p>
        </p:txBody>
      </p:sp>
      <p:sp>
        <p:nvSpPr>
          <p:cNvPr id="13" name="object 8">
            <a:extLst>
              <a:ext uri="{FF2B5EF4-FFF2-40B4-BE49-F238E27FC236}">
                <a16:creationId xmlns:a16="http://schemas.microsoft.com/office/drawing/2014/main" id="{BECFA7B5-8A22-4D42-8344-42E35D7E392E}"/>
              </a:ext>
            </a:extLst>
          </p:cNvPr>
          <p:cNvSpPr/>
          <p:nvPr/>
        </p:nvSpPr>
        <p:spPr>
          <a:xfrm>
            <a:off x="1415034" y="3011035"/>
            <a:ext cx="851087" cy="2819921"/>
          </a:xfrm>
          <a:custGeom>
            <a:avLst/>
            <a:gdLst/>
            <a:ahLst/>
            <a:cxnLst/>
            <a:rect l="l" t="t" r="r" b="b"/>
            <a:pathLst>
              <a:path w="773430" h="2590800">
                <a:moveTo>
                  <a:pt x="114299" y="172250"/>
                </a:moveTo>
                <a:lnTo>
                  <a:pt x="57123" y="172250"/>
                </a:lnTo>
                <a:lnTo>
                  <a:pt x="59316" y="243241"/>
                </a:lnTo>
                <a:lnTo>
                  <a:pt x="80534" y="478636"/>
                </a:lnTo>
                <a:lnTo>
                  <a:pt x="95719" y="591436"/>
                </a:lnTo>
                <a:lnTo>
                  <a:pt x="113586" y="699324"/>
                </a:lnTo>
                <a:lnTo>
                  <a:pt x="133927" y="801589"/>
                </a:lnTo>
                <a:lnTo>
                  <a:pt x="156518" y="897319"/>
                </a:lnTo>
                <a:lnTo>
                  <a:pt x="181145" y="985619"/>
                </a:lnTo>
                <a:lnTo>
                  <a:pt x="207614" y="1065617"/>
                </a:lnTo>
                <a:lnTo>
                  <a:pt x="235780" y="1136486"/>
                </a:lnTo>
                <a:lnTo>
                  <a:pt x="265591" y="1197462"/>
                </a:lnTo>
                <a:lnTo>
                  <a:pt x="297216" y="1247886"/>
                </a:lnTo>
                <a:lnTo>
                  <a:pt x="331341" y="1287133"/>
                </a:lnTo>
                <a:lnTo>
                  <a:pt x="369525" y="1313928"/>
                </a:lnTo>
                <a:lnTo>
                  <a:pt x="431728" y="1328785"/>
                </a:lnTo>
                <a:lnTo>
                  <a:pt x="455261" y="1345299"/>
                </a:lnTo>
                <a:lnTo>
                  <a:pt x="481882" y="1375915"/>
                </a:lnTo>
                <a:lnTo>
                  <a:pt x="509540" y="1420012"/>
                </a:lnTo>
                <a:lnTo>
                  <a:pt x="537066" y="1476316"/>
                </a:lnTo>
                <a:lnTo>
                  <a:pt x="563805" y="1543593"/>
                </a:lnTo>
                <a:lnTo>
                  <a:pt x="589320" y="1620706"/>
                </a:lnTo>
                <a:lnTo>
                  <a:pt x="613272" y="1706589"/>
                </a:lnTo>
                <a:lnTo>
                  <a:pt x="635368" y="1800217"/>
                </a:lnTo>
                <a:lnTo>
                  <a:pt x="655332" y="1900585"/>
                </a:lnTo>
                <a:lnTo>
                  <a:pt x="672906" y="2006711"/>
                </a:lnTo>
                <a:lnTo>
                  <a:pt x="687809" y="2117408"/>
                </a:lnTo>
                <a:lnTo>
                  <a:pt x="708762" y="2349873"/>
                </a:lnTo>
                <a:lnTo>
                  <a:pt x="716198" y="2590546"/>
                </a:lnTo>
                <a:lnTo>
                  <a:pt x="773320" y="2588782"/>
                </a:lnTo>
                <a:lnTo>
                  <a:pt x="765834" y="2346422"/>
                </a:lnTo>
                <a:lnTo>
                  <a:pt x="744616" y="2111028"/>
                </a:lnTo>
                <a:lnTo>
                  <a:pt x="729430" y="1998228"/>
                </a:lnTo>
                <a:lnTo>
                  <a:pt x="711564" y="1890339"/>
                </a:lnTo>
                <a:lnTo>
                  <a:pt x="691222" y="1788074"/>
                </a:lnTo>
                <a:lnTo>
                  <a:pt x="668630" y="1692344"/>
                </a:lnTo>
                <a:lnTo>
                  <a:pt x="644004" y="1604044"/>
                </a:lnTo>
                <a:lnTo>
                  <a:pt x="617534" y="1524045"/>
                </a:lnTo>
                <a:lnTo>
                  <a:pt x="589368" y="1453178"/>
                </a:lnTo>
                <a:lnTo>
                  <a:pt x="559558" y="1392200"/>
                </a:lnTo>
                <a:lnTo>
                  <a:pt x="527931" y="1341777"/>
                </a:lnTo>
                <a:lnTo>
                  <a:pt x="493806" y="1302531"/>
                </a:lnTo>
                <a:lnTo>
                  <a:pt x="455622" y="1275735"/>
                </a:lnTo>
                <a:lnTo>
                  <a:pt x="393419" y="1260877"/>
                </a:lnTo>
                <a:lnTo>
                  <a:pt x="369886" y="1244363"/>
                </a:lnTo>
                <a:lnTo>
                  <a:pt x="343267" y="1213747"/>
                </a:lnTo>
                <a:lnTo>
                  <a:pt x="315608" y="1169652"/>
                </a:lnTo>
                <a:lnTo>
                  <a:pt x="288082" y="1113348"/>
                </a:lnTo>
                <a:lnTo>
                  <a:pt x="261344" y="1046071"/>
                </a:lnTo>
                <a:lnTo>
                  <a:pt x="235828" y="968956"/>
                </a:lnTo>
                <a:lnTo>
                  <a:pt x="211876" y="883072"/>
                </a:lnTo>
                <a:lnTo>
                  <a:pt x="189782" y="789448"/>
                </a:lnTo>
                <a:lnTo>
                  <a:pt x="169816" y="689077"/>
                </a:lnTo>
                <a:lnTo>
                  <a:pt x="152243" y="582952"/>
                </a:lnTo>
                <a:lnTo>
                  <a:pt x="137340" y="472255"/>
                </a:lnTo>
                <a:lnTo>
                  <a:pt x="116386" y="239789"/>
                </a:lnTo>
                <a:lnTo>
                  <a:pt x="114299" y="172250"/>
                </a:lnTo>
                <a:close/>
              </a:path>
              <a:path w="773430" h="2590800">
                <a:moveTo>
                  <a:pt x="80390" y="0"/>
                </a:moveTo>
                <a:lnTo>
                  <a:pt x="0" y="174014"/>
                </a:lnTo>
                <a:lnTo>
                  <a:pt x="57123" y="172250"/>
                </a:lnTo>
                <a:lnTo>
                  <a:pt x="114299" y="172250"/>
                </a:lnTo>
                <a:lnTo>
                  <a:pt x="114245" y="170486"/>
                </a:lnTo>
                <a:lnTo>
                  <a:pt x="171368" y="168720"/>
                </a:lnTo>
                <a:lnTo>
                  <a:pt x="80390" y="0"/>
                </a:lnTo>
                <a:close/>
              </a:path>
            </a:pathLst>
          </a:custGeom>
          <a:solidFill>
            <a:srgbClr val="FF0000"/>
          </a:solidFill>
        </p:spPr>
        <p:txBody>
          <a:bodyPr wrap="square" lIns="0" tIns="0" rIns="0" bIns="0" rtlCol="0"/>
          <a:lstStyle/>
          <a:p>
            <a:endParaRPr/>
          </a:p>
        </p:txBody>
      </p:sp>
      <p:sp>
        <p:nvSpPr>
          <p:cNvPr id="14" name="object 19">
            <a:extLst>
              <a:ext uri="{FF2B5EF4-FFF2-40B4-BE49-F238E27FC236}">
                <a16:creationId xmlns:a16="http://schemas.microsoft.com/office/drawing/2014/main" id="{3DB64369-C7CE-4F62-A732-E129F10D91A3}"/>
              </a:ext>
            </a:extLst>
          </p:cNvPr>
          <p:cNvSpPr/>
          <p:nvPr/>
        </p:nvSpPr>
        <p:spPr>
          <a:xfrm>
            <a:off x="5324888" y="6133840"/>
            <a:ext cx="889552" cy="486499"/>
          </a:xfrm>
          <a:custGeom>
            <a:avLst/>
            <a:gdLst/>
            <a:ahLst/>
            <a:cxnLst/>
            <a:rect l="l" t="t" r="r" b="b"/>
            <a:pathLst>
              <a:path w="1329054" h="709295">
                <a:moveTo>
                  <a:pt x="0" y="0"/>
                </a:moveTo>
                <a:lnTo>
                  <a:pt x="1328738" y="0"/>
                </a:lnTo>
                <a:lnTo>
                  <a:pt x="1328738" y="708779"/>
                </a:lnTo>
                <a:lnTo>
                  <a:pt x="0" y="708779"/>
                </a:lnTo>
                <a:lnTo>
                  <a:pt x="0" y="0"/>
                </a:lnTo>
                <a:close/>
              </a:path>
            </a:pathLst>
          </a:custGeom>
          <a:ln w="38100">
            <a:solidFill>
              <a:srgbClr val="FF0000"/>
            </a:solidFill>
          </a:ln>
        </p:spPr>
        <p:txBody>
          <a:bodyPr wrap="square" lIns="0" tIns="0" rIns="0" bIns="0" rtlCol="0"/>
          <a:lstStyle/>
          <a:p>
            <a:endParaRPr/>
          </a:p>
        </p:txBody>
      </p:sp>
      <p:sp>
        <p:nvSpPr>
          <p:cNvPr id="15" name="object 20">
            <a:extLst>
              <a:ext uri="{FF2B5EF4-FFF2-40B4-BE49-F238E27FC236}">
                <a16:creationId xmlns:a16="http://schemas.microsoft.com/office/drawing/2014/main" id="{4588B2A3-6D21-46AA-8DA9-02A3723AD927}"/>
              </a:ext>
            </a:extLst>
          </p:cNvPr>
          <p:cNvSpPr txBox="1"/>
          <p:nvPr/>
        </p:nvSpPr>
        <p:spPr>
          <a:xfrm>
            <a:off x="3721632" y="2105889"/>
            <a:ext cx="3554729" cy="9398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7030A0"/>
                </a:solidFill>
                <a:latin typeface="Cambria Math"/>
                <a:cs typeface="Cambria Math"/>
              </a:rPr>
              <a:t>20</a:t>
            </a:r>
            <a:r>
              <a:rPr sz="2000" dirty="0">
                <a:solidFill>
                  <a:srgbClr val="FF0000"/>
                </a:solidFill>
                <a:latin typeface="Cambria Math"/>
                <a:cs typeface="Cambria Math"/>
              </a:rPr>
              <a:t>×</a:t>
            </a:r>
            <a:r>
              <a:rPr sz="2000" dirty="0">
                <a:solidFill>
                  <a:srgbClr val="70AD47"/>
                </a:solidFill>
                <a:latin typeface="Cambria Math"/>
                <a:cs typeface="Cambria Math"/>
              </a:rPr>
              <a:t>5×5</a:t>
            </a:r>
            <a:r>
              <a:rPr sz="2000" dirty="0">
                <a:solidFill>
                  <a:srgbClr val="FF0000"/>
                </a:solidFill>
                <a:latin typeface="Cambria Math"/>
                <a:cs typeface="Cambria Math"/>
              </a:rPr>
              <a:t>×</a:t>
            </a:r>
            <a:r>
              <a:rPr sz="2000" dirty="0">
                <a:solidFill>
                  <a:srgbClr val="BF9000"/>
                </a:solidFill>
                <a:latin typeface="Cambria Math"/>
                <a:cs typeface="Cambria Math"/>
              </a:rPr>
              <a:t>10 </a:t>
            </a:r>
            <a:r>
              <a:rPr sz="2000" dirty="0">
                <a:solidFill>
                  <a:srgbClr val="FF0000"/>
                </a:solidFill>
                <a:latin typeface="Cambria Math"/>
                <a:cs typeface="Cambria Math"/>
              </a:rPr>
              <a:t>= 5000</a:t>
            </a:r>
            <a:r>
              <a:rPr sz="2000" spc="220"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a:p>
            <a:pPr marL="355600" indent="-342900">
              <a:lnSpc>
                <a:spcPct val="100000"/>
              </a:lnSpc>
              <a:buFont typeface="Arial"/>
              <a:buChar char="•"/>
              <a:tabLst>
                <a:tab pos="354965" algn="l"/>
                <a:tab pos="355600" algn="l"/>
              </a:tabLst>
            </a:pPr>
            <a:r>
              <a:rPr sz="2000" spc="-5" dirty="0">
                <a:solidFill>
                  <a:srgbClr val="7030A0"/>
                </a:solidFill>
                <a:latin typeface="Calibri"/>
                <a:cs typeface="Calibri"/>
              </a:rPr>
              <a:t>20: number of</a:t>
            </a:r>
            <a:r>
              <a:rPr sz="2000" dirty="0">
                <a:solidFill>
                  <a:srgbClr val="7030A0"/>
                </a:solidFill>
                <a:latin typeface="Calibri"/>
                <a:cs typeface="Calibri"/>
              </a:rPr>
              <a:t> </a:t>
            </a:r>
            <a:r>
              <a:rPr sz="2000" spc="-10" dirty="0">
                <a:solidFill>
                  <a:srgbClr val="7030A0"/>
                </a:solidFill>
                <a:latin typeface="Calibri"/>
                <a:cs typeface="Calibri"/>
              </a:rPr>
              <a:t>filters</a:t>
            </a:r>
            <a:endParaRPr sz="2000" dirty="0">
              <a:latin typeface="Calibri"/>
              <a:cs typeface="Calibri"/>
            </a:endParaRPr>
          </a:p>
          <a:p>
            <a:pPr marL="355600" indent="-342900">
              <a:lnSpc>
                <a:spcPct val="100000"/>
              </a:lnSpc>
              <a:buFont typeface="Arial"/>
              <a:buChar char="•"/>
              <a:tabLst>
                <a:tab pos="354965" algn="l"/>
                <a:tab pos="355600" algn="l"/>
              </a:tabLst>
            </a:pPr>
            <a:r>
              <a:rPr sz="2000" dirty="0">
                <a:solidFill>
                  <a:srgbClr val="70AD47"/>
                </a:solidFill>
                <a:latin typeface="Cambria Math"/>
                <a:cs typeface="Cambria Math"/>
              </a:rPr>
              <a:t>5×5×10</a:t>
            </a:r>
            <a:r>
              <a:rPr sz="2000" dirty="0">
                <a:solidFill>
                  <a:srgbClr val="70AD47"/>
                </a:solidFill>
                <a:latin typeface="Calibri"/>
                <a:cs typeface="Calibri"/>
              </a:rPr>
              <a:t>: </a:t>
            </a:r>
            <a:r>
              <a:rPr sz="2000" spc="-15" dirty="0">
                <a:solidFill>
                  <a:srgbClr val="70AD47"/>
                </a:solidFill>
                <a:latin typeface="Calibri"/>
                <a:cs typeface="Calibri"/>
              </a:rPr>
              <a:t>size </a:t>
            </a:r>
            <a:r>
              <a:rPr sz="2000" spc="-5" dirty="0">
                <a:solidFill>
                  <a:srgbClr val="70AD47"/>
                </a:solidFill>
                <a:latin typeface="Calibri"/>
                <a:cs typeface="Calibri"/>
              </a:rPr>
              <a:t>of</a:t>
            </a:r>
            <a:r>
              <a:rPr sz="2000" spc="5" dirty="0">
                <a:solidFill>
                  <a:srgbClr val="70AD47"/>
                </a:solidFill>
                <a:latin typeface="Calibri"/>
                <a:cs typeface="Calibri"/>
              </a:rPr>
              <a:t> </a:t>
            </a:r>
            <a:r>
              <a:rPr sz="2000" spc="-10" dirty="0">
                <a:solidFill>
                  <a:srgbClr val="70AD47"/>
                </a:solidFill>
                <a:latin typeface="Calibri"/>
                <a:cs typeface="Calibri"/>
              </a:rPr>
              <a:t>filters</a:t>
            </a:r>
            <a:endParaRPr sz="2000" dirty="0">
              <a:latin typeface="Calibri"/>
              <a:cs typeface="Calibri"/>
            </a:endParaRPr>
          </a:p>
        </p:txBody>
      </p:sp>
      <p:sp>
        <p:nvSpPr>
          <p:cNvPr id="16" name="object 21">
            <a:extLst>
              <a:ext uri="{FF2B5EF4-FFF2-40B4-BE49-F238E27FC236}">
                <a16:creationId xmlns:a16="http://schemas.microsoft.com/office/drawing/2014/main" id="{51DCBD42-A2FE-482E-BCE6-1035D82D2943}"/>
              </a:ext>
            </a:extLst>
          </p:cNvPr>
          <p:cNvSpPr/>
          <p:nvPr/>
        </p:nvSpPr>
        <p:spPr>
          <a:xfrm>
            <a:off x="4688991" y="3204108"/>
            <a:ext cx="1133475" cy="2907030"/>
          </a:xfrm>
          <a:custGeom>
            <a:avLst/>
            <a:gdLst/>
            <a:ahLst/>
            <a:cxnLst/>
            <a:rect l="l" t="t" r="r" b="b"/>
            <a:pathLst>
              <a:path w="1133475" h="2907029">
                <a:moveTo>
                  <a:pt x="115090" y="172213"/>
                </a:moveTo>
                <a:lnTo>
                  <a:pt x="57849" y="172213"/>
                </a:lnTo>
                <a:lnTo>
                  <a:pt x="63513" y="273286"/>
                </a:lnTo>
                <a:lnTo>
                  <a:pt x="77454" y="407369"/>
                </a:lnTo>
                <a:lnTo>
                  <a:pt x="96301" y="538139"/>
                </a:lnTo>
                <a:lnTo>
                  <a:pt x="119697" y="664665"/>
                </a:lnTo>
                <a:lnTo>
                  <a:pt x="147274" y="785907"/>
                </a:lnTo>
                <a:lnTo>
                  <a:pt x="178672" y="900833"/>
                </a:lnTo>
                <a:lnTo>
                  <a:pt x="213544" y="1008420"/>
                </a:lnTo>
                <a:lnTo>
                  <a:pt x="251557" y="1107655"/>
                </a:lnTo>
                <a:lnTo>
                  <a:pt x="292409" y="1197546"/>
                </a:lnTo>
                <a:lnTo>
                  <a:pt x="335847" y="1277120"/>
                </a:lnTo>
                <a:lnTo>
                  <a:pt x="381718" y="1345431"/>
                </a:lnTo>
                <a:lnTo>
                  <a:pt x="430041" y="1401523"/>
                </a:lnTo>
                <a:lnTo>
                  <a:pt x="481107" y="1444285"/>
                </a:lnTo>
                <a:lnTo>
                  <a:pt x="535387" y="1472017"/>
                </a:lnTo>
                <a:lnTo>
                  <a:pt x="631257" y="1488690"/>
                </a:lnTo>
                <a:lnTo>
                  <a:pt x="672096" y="1509555"/>
                </a:lnTo>
                <a:lnTo>
                  <a:pt x="714649" y="1545187"/>
                </a:lnTo>
                <a:lnTo>
                  <a:pt x="757697" y="1595155"/>
                </a:lnTo>
                <a:lnTo>
                  <a:pt x="800196" y="1658446"/>
                </a:lnTo>
                <a:lnTo>
                  <a:pt x="841377" y="1733885"/>
                </a:lnTo>
                <a:lnTo>
                  <a:pt x="880645" y="1820292"/>
                </a:lnTo>
                <a:lnTo>
                  <a:pt x="917502" y="1916507"/>
                </a:lnTo>
                <a:lnTo>
                  <a:pt x="951501" y="2021399"/>
                </a:lnTo>
                <a:lnTo>
                  <a:pt x="982224" y="2133850"/>
                </a:lnTo>
                <a:lnTo>
                  <a:pt x="1009268" y="2252755"/>
                </a:lnTo>
                <a:lnTo>
                  <a:pt x="1032245" y="2377018"/>
                </a:lnTo>
                <a:lnTo>
                  <a:pt x="1050771" y="2505548"/>
                </a:lnTo>
                <a:lnTo>
                  <a:pt x="1064464" y="2637257"/>
                </a:lnTo>
                <a:lnTo>
                  <a:pt x="1072953" y="2771059"/>
                </a:lnTo>
                <a:lnTo>
                  <a:pt x="1075876" y="2906499"/>
                </a:lnTo>
                <a:lnTo>
                  <a:pt x="1133013" y="2905265"/>
                </a:lnTo>
                <a:lnTo>
                  <a:pt x="1130063" y="2768633"/>
                </a:lnTo>
                <a:lnTo>
                  <a:pt x="1121427" y="2632492"/>
                </a:lnTo>
                <a:lnTo>
                  <a:pt x="1107498" y="2498514"/>
                </a:lnTo>
                <a:lnTo>
                  <a:pt x="1088650" y="2367743"/>
                </a:lnTo>
                <a:lnTo>
                  <a:pt x="1065254" y="2241217"/>
                </a:lnTo>
                <a:lnTo>
                  <a:pt x="1037677" y="2119975"/>
                </a:lnTo>
                <a:lnTo>
                  <a:pt x="1006279" y="2005049"/>
                </a:lnTo>
                <a:lnTo>
                  <a:pt x="971407" y="1897462"/>
                </a:lnTo>
                <a:lnTo>
                  <a:pt x="933394" y="1798227"/>
                </a:lnTo>
                <a:lnTo>
                  <a:pt x="892542" y="1708336"/>
                </a:lnTo>
                <a:lnTo>
                  <a:pt x="849102" y="1628762"/>
                </a:lnTo>
                <a:lnTo>
                  <a:pt x="803231" y="1560451"/>
                </a:lnTo>
                <a:lnTo>
                  <a:pt x="754909" y="1504359"/>
                </a:lnTo>
                <a:lnTo>
                  <a:pt x="703841" y="1461597"/>
                </a:lnTo>
                <a:lnTo>
                  <a:pt x="649561" y="1433865"/>
                </a:lnTo>
                <a:lnTo>
                  <a:pt x="553692" y="1417193"/>
                </a:lnTo>
                <a:lnTo>
                  <a:pt x="512853" y="1396328"/>
                </a:lnTo>
                <a:lnTo>
                  <a:pt x="470301" y="1360697"/>
                </a:lnTo>
                <a:lnTo>
                  <a:pt x="427253" y="1310727"/>
                </a:lnTo>
                <a:lnTo>
                  <a:pt x="384755" y="1247437"/>
                </a:lnTo>
                <a:lnTo>
                  <a:pt x="343574" y="1171997"/>
                </a:lnTo>
                <a:lnTo>
                  <a:pt x="304304" y="1085590"/>
                </a:lnTo>
                <a:lnTo>
                  <a:pt x="267448" y="989375"/>
                </a:lnTo>
                <a:lnTo>
                  <a:pt x="233450" y="884482"/>
                </a:lnTo>
                <a:lnTo>
                  <a:pt x="202727" y="772031"/>
                </a:lnTo>
                <a:lnTo>
                  <a:pt x="175682" y="653126"/>
                </a:lnTo>
                <a:lnTo>
                  <a:pt x="152706" y="528864"/>
                </a:lnTo>
                <a:lnTo>
                  <a:pt x="134180" y="400334"/>
                </a:lnTo>
                <a:lnTo>
                  <a:pt x="120497" y="268729"/>
                </a:lnTo>
                <a:lnTo>
                  <a:pt x="115090" y="172213"/>
                </a:lnTo>
                <a:close/>
              </a:path>
              <a:path w="1133475" h="2907029">
                <a:moveTo>
                  <a:pt x="80506" y="0"/>
                </a:moveTo>
                <a:lnTo>
                  <a:pt x="0" y="173962"/>
                </a:lnTo>
                <a:lnTo>
                  <a:pt x="57849" y="172213"/>
                </a:lnTo>
                <a:lnTo>
                  <a:pt x="115090" y="172213"/>
                </a:lnTo>
                <a:lnTo>
                  <a:pt x="114993" y="170486"/>
                </a:lnTo>
                <a:lnTo>
                  <a:pt x="171371" y="168783"/>
                </a:lnTo>
                <a:lnTo>
                  <a:pt x="80506" y="0"/>
                </a:lnTo>
                <a:close/>
              </a:path>
            </a:pathLst>
          </a:custGeom>
          <a:solidFill>
            <a:srgbClr val="FF0000"/>
          </a:solidFill>
        </p:spPr>
        <p:txBody>
          <a:bodyPr wrap="square" lIns="0" tIns="0" rIns="0" bIns="0" rtlCol="0"/>
          <a:lstStyle/>
          <a:p>
            <a:endParaRPr/>
          </a:p>
        </p:txBody>
      </p:sp>
      <p:sp>
        <p:nvSpPr>
          <p:cNvPr id="17" name="object 10">
            <a:extLst>
              <a:ext uri="{FF2B5EF4-FFF2-40B4-BE49-F238E27FC236}">
                <a16:creationId xmlns:a16="http://schemas.microsoft.com/office/drawing/2014/main" id="{A47105A5-7C5D-47B2-827A-2AC8E9E49BDB}"/>
              </a:ext>
            </a:extLst>
          </p:cNvPr>
          <p:cNvSpPr txBox="1"/>
          <p:nvPr/>
        </p:nvSpPr>
        <p:spPr>
          <a:xfrm>
            <a:off x="7711372" y="2015007"/>
            <a:ext cx="3386454"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mbria Math"/>
                <a:cs typeface="Cambria Math"/>
              </a:rPr>
              <a:t>320×100 = 32,000</a:t>
            </a:r>
            <a:r>
              <a:rPr sz="2000" spc="229"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p:txBody>
      </p:sp>
      <p:sp>
        <p:nvSpPr>
          <p:cNvPr id="18" name="object 9">
            <a:extLst>
              <a:ext uri="{FF2B5EF4-FFF2-40B4-BE49-F238E27FC236}">
                <a16:creationId xmlns:a16="http://schemas.microsoft.com/office/drawing/2014/main" id="{CA64AB31-F944-4ECA-980D-9D734ECE01B1}"/>
              </a:ext>
            </a:extLst>
          </p:cNvPr>
          <p:cNvSpPr/>
          <p:nvPr/>
        </p:nvSpPr>
        <p:spPr>
          <a:xfrm>
            <a:off x="8607082" y="3617844"/>
            <a:ext cx="552450" cy="2623185"/>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a:p>
        </p:txBody>
      </p:sp>
      <p:sp>
        <p:nvSpPr>
          <p:cNvPr id="19" name="object 11">
            <a:extLst>
              <a:ext uri="{FF2B5EF4-FFF2-40B4-BE49-F238E27FC236}">
                <a16:creationId xmlns:a16="http://schemas.microsoft.com/office/drawing/2014/main" id="{F78925CA-97E6-4E3B-8874-AFDA84F3F46F}"/>
              </a:ext>
            </a:extLst>
          </p:cNvPr>
          <p:cNvSpPr/>
          <p:nvPr/>
        </p:nvSpPr>
        <p:spPr>
          <a:xfrm>
            <a:off x="8815319" y="2411896"/>
            <a:ext cx="589280" cy="1172851"/>
          </a:xfrm>
          <a:custGeom>
            <a:avLst/>
            <a:gdLst/>
            <a:ahLst/>
            <a:cxnLst/>
            <a:rect l="l" t="t" r="r" b="b"/>
            <a:pathLst>
              <a:path w="589279" h="667385">
                <a:moveTo>
                  <a:pt x="548281" y="0"/>
                </a:moveTo>
                <a:lnTo>
                  <a:pt x="422746" y="144861"/>
                </a:lnTo>
                <a:lnTo>
                  <a:pt x="476511" y="158612"/>
                </a:lnTo>
                <a:lnTo>
                  <a:pt x="474271" y="165690"/>
                </a:lnTo>
                <a:lnTo>
                  <a:pt x="444506" y="210708"/>
                </a:lnTo>
                <a:lnTo>
                  <a:pt x="408524" y="249579"/>
                </a:lnTo>
                <a:lnTo>
                  <a:pt x="369230" y="278902"/>
                </a:lnTo>
                <a:lnTo>
                  <a:pt x="328672" y="297117"/>
                </a:lnTo>
                <a:lnTo>
                  <a:pt x="231710" y="312041"/>
                </a:lnTo>
                <a:lnTo>
                  <a:pt x="178354" y="336003"/>
                </a:lnTo>
                <a:lnTo>
                  <a:pt x="129825" y="372219"/>
                </a:lnTo>
                <a:lnTo>
                  <a:pt x="87122" y="418353"/>
                </a:lnTo>
                <a:lnTo>
                  <a:pt x="51356" y="472445"/>
                </a:lnTo>
                <a:lnTo>
                  <a:pt x="23840" y="532688"/>
                </a:lnTo>
                <a:lnTo>
                  <a:pt x="6073" y="597330"/>
                </a:lnTo>
                <a:lnTo>
                  <a:pt x="0" y="661785"/>
                </a:lnTo>
                <a:lnTo>
                  <a:pt x="56898" y="667146"/>
                </a:lnTo>
                <a:lnTo>
                  <a:pt x="62501" y="607661"/>
                </a:lnTo>
                <a:lnTo>
                  <a:pt x="77731" y="552259"/>
                </a:lnTo>
                <a:lnTo>
                  <a:pt x="101488" y="500245"/>
                </a:lnTo>
                <a:lnTo>
                  <a:pt x="132224" y="453758"/>
                </a:lnTo>
                <a:lnTo>
                  <a:pt x="168206" y="414887"/>
                </a:lnTo>
                <a:lnTo>
                  <a:pt x="207500" y="385564"/>
                </a:lnTo>
                <a:lnTo>
                  <a:pt x="248058" y="367348"/>
                </a:lnTo>
                <a:lnTo>
                  <a:pt x="345020" y="352423"/>
                </a:lnTo>
                <a:lnTo>
                  <a:pt x="398376" y="328461"/>
                </a:lnTo>
                <a:lnTo>
                  <a:pt x="446905" y="292247"/>
                </a:lnTo>
                <a:lnTo>
                  <a:pt x="489609" y="246113"/>
                </a:lnTo>
                <a:lnTo>
                  <a:pt x="526346" y="190552"/>
                </a:lnTo>
                <a:lnTo>
                  <a:pt x="531967" y="172797"/>
                </a:lnTo>
                <a:lnTo>
                  <a:pt x="585699" y="172797"/>
                </a:lnTo>
                <a:lnTo>
                  <a:pt x="548281" y="0"/>
                </a:lnTo>
                <a:close/>
              </a:path>
              <a:path w="589279" h="667385">
                <a:moveTo>
                  <a:pt x="585699" y="172797"/>
                </a:moveTo>
                <a:lnTo>
                  <a:pt x="531967" y="172797"/>
                </a:lnTo>
                <a:lnTo>
                  <a:pt x="588849" y="187345"/>
                </a:lnTo>
                <a:lnTo>
                  <a:pt x="585699" y="172797"/>
                </a:lnTo>
                <a:close/>
              </a:path>
            </a:pathLst>
          </a:custGeom>
          <a:solidFill>
            <a:srgbClr val="FF0000"/>
          </a:solidFill>
        </p:spPr>
        <p:txBody>
          <a:bodyPr wrap="square" lIns="0" tIns="0" rIns="0" bIns="0" rtlCol="0"/>
          <a:lstStyle/>
          <a:p>
            <a:endParaRPr/>
          </a:p>
        </p:txBody>
      </p:sp>
      <p:sp>
        <p:nvSpPr>
          <p:cNvPr id="20" name="object 12">
            <a:extLst>
              <a:ext uri="{FF2B5EF4-FFF2-40B4-BE49-F238E27FC236}">
                <a16:creationId xmlns:a16="http://schemas.microsoft.com/office/drawing/2014/main" id="{60A0D858-4658-4EA7-B242-62F95292977B}"/>
              </a:ext>
            </a:extLst>
          </p:cNvPr>
          <p:cNvSpPr/>
          <p:nvPr/>
        </p:nvSpPr>
        <p:spPr>
          <a:xfrm>
            <a:off x="9208189" y="3617844"/>
            <a:ext cx="552450" cy="2623185"/>
          </a:xfrm>
          <a:custGeom>
            <a:avLst/>
            <a:gdLst/>
            <a:ahLst/>
            <a:cxnLst/>
            <a:rect l="l" t="t" r="r" b="b"/>
            <a:pathLst>
              <a:path w="552450" h="2623185">
                <a:moveTo>
                  <a:pt x="0" y="0"/>
                </a:moveTo>
                <a:lnTo>
                  <a:pt x="552450" y="0"/>
                </a:lnTo>
                <a:lnTo>
                  <a:pt x="552450" y="2622942"/>
                </a:lnTo>
                <a:lnTo>
                  <a:pt x="0" y="2622942"/>
                </a:lnTo>
                <a:lnTo>
                  <a:pt x="0" y="0"/>
                </a:lnTo>
                <a:close/>
              </a:path>
            </a:pathLst>
          </a:custGeom>
          <a:ln w="38100">
            <a:solidFill>
              <a:srgbClr val="FF0000"/>
            </a:solidFill>
          </a:ln>
        </p:spPr>
        <p:txBody>
          <a:bodyPr wrap="square" lIns="0" tIns="0" rIns="0" bIns="0" rtlCol="0"/>
          <a:lstStyle/>
          <a:p>
            <a:endParaRPr/>
          </a:p>
        </p:txBody>
      </p:sp>
      <p:sp>
        <p:nvSpPr>
          <p:cNvPr id="21" name="object 13">
            <a:extLst>
              <a:ext uri="{FF2B5EF4-FFF2-40B4-BE49-F238E27FC236}">
                <a16:creationId xmlns:a16="http://schemas.microsoft.com/office/drawing/2014/main" id="{314A0E42-BD2E-478A-99C3-13FF4E48231C}"/>
              </a:ext>
            </a:extLst>
          </p:cNvPr>
          <p:cNvSpPr txBox="1"/>
          <p:nvPr/>
        </p:nvSpPr>
        <p:spPr>
          <a:xfrm>
            <a:off x="9071190" y="2989744"/>
            <a:ext cx="310388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mbria Math"/>
                <a:cs typeface="Cambria Math"/>
              </a:rPr>
              <a:t>100×10 = 1,000</a:t>
            </a:r>
            <a:r>
              <a:rPr sz="2000" spc="225" dirty="0">
                <a:solidFill>
                  <a:srgbClr val="FF0000"/>
                </a:solidFill>
                <a:latin typeface="Cambria Math"/>
                <a:cs typeface="Cambria Math"/>
              </a:rPr>
              <a:t> </a:t>
            </a:r>
            <a:r>
              <a:rPr sz="2000" spc="-15" dirty="0">
                <a:solidFill>
                  <a:srgbClr val="FF0000"/>
                </a:solidFill>
                <a:latin typeface="Calibri"/>
                <a:cs typeface="Calibri"/>
              </a:rPr>
              <a:t>parameters</a:t>
            </a:r>
            <a:endParaRPr sz="2000" dirty="0">
              <a:latin typeface="Calibri"/>
              <a:cs typeface="Calibri"/>
            </a:endParaRPr>
          </a:p>
        </p:txBody>
      </p:sp>
      <p:sp>
        <p:nvSpPr>
          <p:cNvPr id="22" name="object 14">
            <a:extLst>
              <a:ext uri="{FF2B5EF4-FFF2-40B4-BE49-F238E27FC236}">
                <a16:creationId xmlns:a16="http://schemas.microsoft.com/office/drawing/2014/main" id="{9110E59A-BAE6-4103-A09D-6AEF2CCFF65A}"/>
              </a:ext>
            </a:extLst>
          </p:cNvPr>
          <p:cNvSpPr/>
          <p:nvPr/>
        </p:nvSpPr>
        <p:spPr>
          <a:xfrm rot="10961386">
            <a:off x="9428791" y="3284850"/>
            <a:ext cx="170815" cy="355600"/>
          </a:xfrm>
          <a:custGeom>
            <a:avLst/>
            <a:gdLst/>
            <a:ahLst/>
            <a:cxnLst/>
            <a:rect l="l" t="t" r="r" b="b"/>
            <a:pathLst>
              <a:path w="170815" h="355600">
                <a:moveTo>
                  <a:pt x="85044" y="0"/>
                </a:moveTo>
                <a:lnTo>
                  <a:pt x="27922" y="1764"/>
                </a:lnTo>
                <a:lnTo>
                  <a:pt x="29959" y="67716"/>
                </a:lnTo>
                <a:lnTo>
                  <a:pt x="35422" y="126239"/>
                </a:lnTo>
                <a:lnTo>
                  <a:pt x="39246" y="150732"/>
                </a:lnTo>
                <a:lnTo>
                  <a:pt x="43842" y="171062"/>
                </a:lnTo>
                <a:lnTo>
                  <a:pt x="50375" y="188452"/>
                </a:lnTo>
                <a:lnTo>
                  <a:pt x="0" y="193772"/>
                </a:lnTo>
                <a:lnTo>
                  <a:pt x="103256" y="355271"/>
                </a:lnTo>
                <a:lnTo>
                  <a:pt x="168227" y="181837"/>
                </a:lnTo>
                <a:lnTo>
                  <a:pt x="113016" y="181837"/>
                </a:lnTo>
                <a:lnTo>
                  <a:pt x="111230" y="168008"/>
                </a:lnTo>
                <a:lnTo>
                  <a:pt x="92160" y="119167"/>
                </a:lnTo>
                <a:lnTo>
                  <a:pt x="87026" y="64175"/>
                </a:lnTo>
                <a:lnTo>
                  <a:pt x="85044" y="0"/>
                </a:lnTo>
                <a:close/>
              </a:path>
              <a:path w="170815" h="355600">
                <a:moveTo>
                  <a:pt x="170501" y="175766"/>
                </a:moveTo>
                <a:lnTo>
                  <a:pt x="113016" y="181837"/>
                </a:lnTo>
                <a:lnTo>
                  <a:pt x="168227" y="181837"/>
                </a:lnTo>
                <a:lnTo>
                  <a:pt x="170501" y="175766"/>
                </a:lnTo>
                <a:close/>
              </a:path>
            </a:pathLst>
          </a:custGeom>
          <a:solidFill>
            <a:srgbClr val="FF0000"/>
          </a:solidFill>
        </p:spPr>
        <p:txBody>
          <a:bodyPr wrap="square" lIns="0" tIns="0" rIns="0" bIns="0" rtlCol="0"/>
          <a:lstStyle/>
          <a:p>
            <a:endParaRPr/>
          </a:p>
        </p:txBody>
      </p:sp>
      <p:sp>
        <p:nvSpPr>
          <p:cNvPr id="23" name="object 4">
            <a:extLst>
              <a:ext uri="{FF2B5EF4-FFF2-40B4-BE49-F238E27FC236}">
                <a16:creationId xmlns:a16="http://schemas.microsoft.com/office/drawing/2014/main" id="{1784D158-8957-4017-A224-EA40824B8C87}"/>
              </a:ext>
            </a:extLst>
          </p:cNvPr>
          <p:cNvSpPr/>
          <p:nvPr/>
        </p:nvSpPr>
        <p:spPr>
          <a:xfrm>
            <a:off x="752061" y="1475065"/>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E7E6E6"/>
          </a:solidFill>
        </p:spPr>
        <p:txBody>
          <a:bodyPr wrap="square" lIns="0" tIns="0" rIns="0" bIns="0" rtlCol="0"/>
          <a:lstStyle/>
          <a:p>
            <a:pPr marL="12700">
              <a:lnSpc>
                <a:spcPct val="100000"/>
              </a:lnSpc>
              <a:spcBef>
                <a:spcPts val="100"/>
              </a:spcBef>
              <a:tabLst>
                <a:tab pos="1465580" algn="l"/>
              </a:tabLst>
            </a:pPr>
            <a:r>
              <a:rPr lang="en-US" sz="2400" b="1" spc="-10" dirty="0">
                <a:cs typeface="Calibri"/>
              </a:rPr>
              <a:t>Answer</a:t>
            </a:r>
            <a:r>
              <a:rPr lang="en-US" sz="2400" spc="-10" dirty="0">
                <a:cs typeface="Calibri"/>
              </a:rPr>
              <a:t>: </a:t>
            </a:r>
            <a:r>
              <a:rPr lang="en-US" sz="2400" dirty="0">
                <a:solidFill>
                  <a:srgbClr val="FF0000"/>
                </a:solidFill>
                <a:latin typeface="Cambria Math"/>
                <a:cs typeface="Cambria Math"/>
              </a:rPr>
              <a:t>&gt; </a:t>
            </a:r>
            <a:r>
              <a:rPr lang="en-US" sz="2400" spc="-5" dirty="0">
                <a:solidFill>
                  <a:srgbClr val="FF0000"/>
                </a:solidFill>
                <a:latin typeface="Cambria Math"/>
                <a:cs typeface="Cambria Math"/>
              </a:rPr>
              <a:t>38,250 </a:t>
            </a:r>
            <a:r>
              <a:rPr lang="en-US" sz="2400" spc="-20" dirty="0">
                <a:cs typeface="Calibri"/>
              </a:rPr>
              <a:t>parameters </a:t>
            </a:r>
            <a:r>
              <a:rPr lang="en-US" sz="2400" spc="-5" dirty="0">
                <a:cs typeface="Calibri"/>
              </a:rPr>
              <a:t>(not </a:t>
            </a:r>
            <a:r>
              <a:rPr lang="en-US" sz="2400" spc="-10" dirty="0">
                <a:cs typeface="Calibri"/>
              </a:rPr>
              <a:t>counting </a:t>
            </a:r>
            <a:r>
              <a:rPr lang="en-US" sz="2400" dirty="0">
                <a:cs typeface="Calibri"/>
              </a:rPr>
              <a:t>the</a:t>
            </a:r>
            <a:r>
              <a:rPr lang="en-US" sz="2400" spc="225" dirty="0">
                <a:cs typeface="Calibri"/>
              </a:rPr>
              <a:t> </a:t>
            </a:r>
            <a:r>
              <a:rPr lang="en-US" sz="2400" spc="-15" dirty="0">
                <a:cs typeface="Calibri"/>
              </a:rPr>
              <a:t>intercepts).</a:t>
            </a:r>
            <a:endParaRPr lang="en-US" sz="2400" dirty="0">
              <a:cs typeface="Calibri"/>
            </a:endParaRPr>
          </a:p>
        </p:txBody>
      </p:sp>
    </p:spTree>
    <p:extLst>
      <p:ext uri="{BB962C8B-B14F-4D97-AF65-F5344CB8AC3E}">
        <p14:creationId xmlns:p14="http://schemas.microsoft.com/office/powerpoint/2010/main" val="370535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2E1352-1889-4505-9D7D-7777C0040DCF}"/>
              </a:ext>
            </a:extLst>
          </p:cNvPr>
          <p:cNvSpPr>
            <a:spLocks noGrp="1"/>
          </p:cNvSpPr>
          <p:nvPr>
            <p:ph type="title"/>
          </p:nvPr>
        </p:nvSpPr>
        <p:spPr/>
        <p:txBody>
          <a:bodyPr/>
          <a:lstStyle/>
          <a:p>
            <a:r>
              <a:rPr lang="en-US" dirty="0"/>
              <a:t>Classifying Dogs and Cats in Images</a:t>
            </a:r>
          </a:p>
        </p:txBody>
      </p:sp>
      <p:sp>
        <p:nvSpPr>
          <p:cNvPr id="5" name="Content Placeholder 4">
            <a:extLst>
              <a:ext uri="{FF2B5EF4-FFF2-40B4-BE49-F238E27FC236}">
                <a16:creationId xmlns:a16="http://schemas.microsoft.com/office/drawing/2014/main" id="{BAA0B393-92EA-4407-AE0C-8E9EE2A823A6}"/>
              </a:ext>
            </a:extLst>
          </p:cNvPr>
          <p:cNvSpPr>
            <a:spLocks noGrp="1"/>
          </p:cNvSpPr>
          <p:nvPr>
            <p:ph idx="1"/>
          </p:nvPr>
        </p:nvSpPr>
        <p:spPr>
          <a:xfrm>
            <a:off x="838200" y="1825625"/>
            <a:ext cx="6211957" cy="4351338"/>
          </a:xfrm>
        </p:spPr>
        <p:txBody>
          <a:bodyPr/>
          <a:lstStyle/>
          <a:p>
            <a:r>
              <a:rPr lang="en-US" dirty="0"/>
              <a:t>Use a good camera</a:t>
            </a:r>
          </a:p>
          <a:p>
            <a:r>
              <a:rPr lang="en-US" dirty="0"/>
              <a:t>RGB image has 36M elements</a:t>
            </a:r>
          </a:p>
          <a:p>
            <a:r>
              <a:rPr lang="en-US" dirty="0"/>
              <a:t>The model size of a single hidden layer MLP with a 100 hidden size is 3.6 Billion parameters</a:t>
            </a:r>
          </a:p>
          <a:p>
            <a:r>
              <a:rPr lang="en-US" dirty="0"/>
              <a:t>Exceeds the population of dogs and cats on earth (900M dogs + 600M cats)</a:t>
            </a:r>
          </a:p>
        </p:txBody>
      </p:sp>
      <p:pic>
        <p:nvPicPr>
          <p:cNvPr id="6" name="Image" descr="Image">
            <a:extLst>
              <a:ext uri="{FF2B5EF4-FFF2-40B4-BE49-F238E27FC236}">
                <a16:creationId xmlns:a16="http://schemas.microsoft.com/office/drawing/2014/main" id="{4C5637E6-F88E-4800-B6D2-BD59249D016E}"/>
              </a:ext>
            </a:extLst>
          </p:cNvPr>
          <p:cNvPicPr>
            <a:picLocks noChangeAspect="1"/>
          </p:cNvPicPr>
          <p:nvPr/>
        </p:nvPicPr>
        <p:blipFill>
          <a:blip r:embed="rId3"/>
          <a:stretch>
            <a:fillRect/>
          </a:stretch>
        </p:blipFill>
        <p:spPr>
          <a:xfrm>
            <a:off x="10314090" y="2360409"/>
            <a:ext cx="1552230" cy="1309204"/>
          </a:xfrm>
          <a:prstGeom prst="rect">
            <a:avLst/>
          </a:prstGeom>
          <a:ln w="12700">
            <a:miter lim="400000"/>
          </a:ln>
        </p:spPr>
      </p:pic>
      <p:pic>
        <p:nvPicPr>
          <p:cNvPr id="7" name="Image" descr="Image">
            <a:extLst>
              <a:ext uri="{FF2B5EF4-FFF2-40B4-BE49-F238E27FC236}">
                <a16:creationId xmlns:a16="http://schemas.microsoft.com/office/drawing/2014/main" id="{3016BD16-035F-4367-BFBF-89CC108101EC}"/>
              </a:ext>
            </a:extLst>
          </p:cNvPr>
          <p:cNvPicPr>
            <a:picLocks noChangeAspect="1"/>
          </p:cNvPicPr>
          <p:nvPr/>
        </p:nvPicPr>
        <p:blipFill>
          <a:blip r:embed="rId4"/>
          <a:stretch>
            <a:fillRect/>
          </a:stretch>
        </p:blipFill>
        <p:spPr>
          <a:xfrm>
            <a:off x="8476490" y="1949147"/>
            <a:ext cx="1552230" cy="2131728"/>
          </a:xfrm>
          <a:prstGeom prst="rect">
            <a:avLst/>
          </a:prstGeom>
          <a:ln w="12700">
            <a:miter lim="400000"/>
          </a:ln>
        </p:spPr>
      </p:pic>
      <p:pic>
        <p:nvPicPr>
          <p:cNvPr id="8" name="Image" descr="Image">
            <a:extLst>
              <a:ext uri="{FF2B5EF4-FFF2-40B4-BE49-F238E27FC236}">
                <a16:creationId xmlns:a16="http://schemas.microsoft.com/office/drawing/2014/main" id="{9AB447AA-C446-4422-B0BA-C6B918A18C63}"/>
              </a:ext>
            </a:extLst>
          </p:cNvPr>
          <p:cNvPicPr>
            <a:picLocks noChangeAspect="1"/>
          </p:cNvPicPr>
          <p:nvPr/>
        </p:nvPicPr>
        <p:blipFill>
          <a:blip r:embed="rId5"/>
          <a:stretch>
            <a:fillRect/>
          </a:stretch>
        </p:blipFill>
        <p:spPr>
          <a:xfrm>
            <a:off x="9351090" y="4096689"/>
            <a:ext cx="1524001" cy="1673553"/>
          </a:xfrm>
          <a:prstGeom prst="rect">
            <a:avLst/>
          </a:prstGeom>
          <a:ln w="12700">
            <a:miter lim="400000"/>
          </a:ln>
          <a:effectLst>
            <a:reflection stA="50000" endPos="40000" dir="5400000" sy="-100000" algn="bl" rotWithShape="0"/>
          </a:effectLst>
        </p:spPr>
      </p:pic>
      <p:pic>
        <p:nvPicPr>
          <p:cNvPr id="9" name="Image" descr="Image">
            <a:extLst>
              <a:ext uri="{FF2B5EF4-FFF2-40B4-BE49-F238E27FC236}">
                <a16:creationId xmlns:a16="http://schemas.microsoft.com/office/drawing/2014/main" id="{06EA86E7-A242-4E72-8792-A1E2294EFC62}"/>
              </a:ext>
            </a:extLst>
          </p:cNvPr>
          <p:cNvPicPr>
            <a:picLocks noChangeAspect="1"/>
          </p:cNvPicPr>
          <p:nvPr/>
        </p:nvPicPr>
        <p:blipFill>
          <a:blip r:embed="rId6"/>
          <a:stretch>
            <a:fillRect/>
          </a:stretch>
        </p:blipFill>
        <p:spPr>
          <a:xfrm>
            <a:off x="7667385" y="4534670"/>
            <a:ext cx="1524001" cy="1137139"/>
          </a:xfrm>
          <a:prstGeom prst="rect">
            <a:avLst/>
          </a:prstGeom>
          <a:ln w="12700">
            <a:miter lim="400000"/>
          </a:ln>
          <a:effectLst>
            <a:reflection stA="50000" endPos="40000" dir="5400000" sy="-100000" algn="bl" rotWithShape="0"/>
          </a:effectLst>
        </p:spPr>
      </p:pic>
    </p:spTree>
    <p:extLst>
      <p:ext uri="{BB962C8B-B14F-4D97-AF65-F5344CB8AC3E}">
        <p14:creationId xmlns:p14="http://schemas.microsoft.com/office/powerpoint/2010/main" val="7994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F1D9-ABCC-4514-987F-BA952395E55E}"/>
              </a:ext>
            </a:extLst>
          </p:cNvPr>
          <p:cNvSpPr>
            <a:spLocks noGrp="1"/>
          </p:cNvSpPr>
          <p:nvPr>
            <p:ph type="title"/>
          </p:nvPr>
        </p:nvSpPr>
        <p:spPr/>
        <p:txBody>
          <a:bodyPr/>
          <a:lstStyle/>
          <a:p>
            <a:r>
              <a:rPr lang="en-US">
                <a:hlinkClick r:id="rId2"/>
              </a:rPr>
              <a:t>CNN Explainer (poloclub.github.io)</a:t>
            </a:r>
            <a:endParaRPr lang="en-US"/>
          </a:p>
        </p:txBody>
      </p:sp>
      <p:sp>
        <p:nvSpPr>
          <p:cNvPr id="5" name="Text Placeholder 4">
            <a:extLst>
              <a:ext uri="{FF2B5EF4-FFF2-40B4-BE49-F238E27FC236}">
                <a16:creationId xmlns:a16="http://schemas.microsoft.com/office/drawing/2014/main" id="{3FFFEEE1-CD65-44D6-B978-9015EC5EBE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6278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en-US" spc="300" dirty="0"/>
              <a:t>CNN:</a:t>
            </a:r>
            <a:r>
              <a:rPr lang="en-US" spc="254" dirty="0"/>
              <a:t> </a:t>
            </a:r>
            <a:r>
              <a:rPr lang="en-US" spc="150" dirty="0"/>
              <a:t>Re-Cap</a:t>
            </a:r>
            <a:endParaRPr lang="en-US" dirty="0"/>
          </a:p>
        </p:txBody>
      </p:sp>
      <p:sp>
        <p:nvSpPr>
          <p:cNvPr id="3" name="Content Placeholder 2">
            <a:extLst>
              <a:ext uri="{FF2B5EF4-FFF2-40B4-BE49-F238E27FC236}">
                <a16:creationId xmlns:a16="http://schemas.microsoft.com/office/drawing/2014/main" id="{FE57BAB1-5466-4696-992D-3ECEE066E0D5}"/>
              </a:ext>
            </a:extLst>
          </p:cNvPr>
          <p:cNvSpPr>
            <a:spLocks noGrp="1"/>
          </p:cNvSpPr>
          <p:nvPr>
            <p:ph idx="1"/>
          </p:nvPr>
        </p:nvSpPr>
        <p:spPr/>
        <p:txBody>
          <a:bodyPr/>
          <a:lstStyle/>
          <a:p>
            <a:endParaRPr lang="en-US"/>
          </a:p>
        </p:txBody>
      </p:sp>
      <p:sp>
        <p:nvSpPr>
          <p:cNvPr id="4" name="object 3">
            <a:extLst>
              <a:ext uri="{FF2B5EF4-FFF2-40B4-BE49-F238E27FC236}">
                <a16:creationId xmlns:a16="http://schemas.microsoft.com/office/drawing/2014/main" id="{E52857DB-AFB2-4D6C-B3B6-B27C04B6D96B}"/>
              </a:ext>
            </a:extLst>
          </p:cNvPr>
          <p:cNvSpPr/>
          <p:nvPr/>
        </p:nvSpPr>
        <p:spPr>
          <a:xfrm>
            <a:off x="838200" y="1644073"/>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FFF2CC"/>
          </a:solidFill>
        </p:spPr>
        <p:txBody>
          <a:bodyPr wrap="square" lIns="0" tIns="0" rIns="0" bIns="0" rtlCol="0"/>
          <a:lstStyle/>
          <a:p>
            <a:endParaRPr/>
          </a:p>
        </p:txBody>
      </p:sp>
      <p:sp>
        <p:nvSpPr>
          <p:cNvPr id="5" name="object 4">
            <a:extLst>
              <a:ext uri="{FF2B5EF4-FFF2-40B4-BE49-F238E27FC236}">
                <a16:creationId xmlns:a16="http://schemas.microsoft.com/office/drawing/2014/main" id="{323A0005-9925-4D10-B538-0B59C25DC812}"/>
              </a:ext>
            </a:extLst>
          </p:cNvPr>
          <p:cNvSpPr/>
          <p:nvPr/>
        </p:nvSpPr>
        <p:spPr>
          <a:xfrm>
            <a:off x="838200" y="2249183"/>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E7E6E6"/>
          </a:solidFill>
        </p:spPr>
        <p:txBody>
          <a:bodyPr wrap="square" lIns="0" tIns="0" rIns="0" bIns="0" rtlCol="0"/>
          <a:lstStyle/>
          <a:p>
            <a:endParaRPr/>
          </a:p>
        </p:txBody>
      </p:sp>
      <p:sp>
        <p:nvSpPr>
          <p:cNvPr id="6" name="object 5">
            <a:extLst>
              <a:ext uri="{FF2B5EF4-FFF2-40B4-BE49-F238E27FC236}">
                <a16:creationId xmlns:a16="http://schemas.microsoft.com/office/drawing/2014/main" id="{437A1521-A7B5-45D3-A540-B4780079F13F}"/>
              </a:ext>
            </a:extLst>
          </p:cNvPr>
          <p:cNvSpPr txBox="1"/>
          <p:nvPr/>
        </p:nvSpPr>
        <p:spPr>
          <a:xfrm>
            <a:off x="916939" y="1397102"/>
            <a:ext cx="7830820" cy="1235710"/>
          </a:xfrm>
          <a:prstGeom prst="rect">
            <a:avLst/>
          </a:prstGeom>
        </p:spPr>
        <p:txBody>
          <a:bodyPr vert="horz" wrap="square" lIns="0" tIns="191135" rIns="0" bIns="0" rtlCol="0">
            <a:spAutoFit/>
          </a:bodyPr>
          <a:lstStyle/>
          <a:p>
            <a:pPr marL="12700">
              <a:lnSpc>
                <a:spcPct val="100000"/>
              </a:lnSpc>
              <a:spcBef>
                <a:spcPts val="1505"/>
              </a:spcBef>
            </a:pPr>
            <a:r>
              <a:rPr sz="2800" b="1" spc="-10" dirty="0">
                <a:latin typeface="Calibri"/>
                <a:cs typeface="Calibri"/>
              </a:rPr>
              <a:t>Question</a:t>
            </a:r>
            <a:r>
              <a:rPr sz="2800" spc="-10" dirty="0">
                <a:latin typeface="Calibri"/>
                <a:cs typeface="Calibri"/>
              </a:rPr>
              <a:t>: </a:t>
            </a:r>
            <a:r>
              <a:rPr sz="2800" spc="-20" dirty="0">
                <a:latin typeface="Calibri"/>
                <a:cs typeface="Calibri"/>
              </a:rPr>
              <a:t>Why </a:t>
            </a:r>
            <a:r>
              <a:rPr sz="2800" spc="-10" dirty="0">
                <a:latin typeface="Calibri"/>
                <a:cs typeface="Calibri"/>
              </a:rPr>
              <a:t>convolutional</a:t>
            </a:r>
            <a:r>
              <a:rPr sz="2800" spc="10" dirty="0">
                <a:latin typeface="Calibri"/>
                <a:cs typeface="Calibri"/>
              </a:rPr>
              <a:t> </a:t>
            </a:r>
            <a:r>
              <a:rPr sz="2800" spc="-25" dirty="0">
                <a:latin typeface="Calibri"/>
                <a:cs typeface="Calibri"/>
              </a:rPr>
              <a:t>layers?</a:t>
            </a:r>
            <a:endParaRPr sz="2800" dirty="0">
              <a:latin typeface="Calibri"/>
              <a:cs typeface="Calibri"/>
            </a:endParaRPr>
          </a:p>
          <a:p>
            <a:pPr marL="12700">
              <a:lnSpc>
                <a:spcPct val="100000"/>
              </a:lnSpc>
              <a:spcBef>
                <a:spcPts val="1405"/>
              </a:spcBef>
            </a:pPr>
            <a:r>
              <a:rPr sz="2800" b="1" spc="-10" dirty="0">
                <a:latin typeface="Calibri"/>
                <a:cs typeface="Calibri"/>
              </a:rPr>
              <a:t>Answer</a:t>
            </a:r>
            <a:r>
              <a:rPr sz="2800" spc="-10" dirty="0">
                <a:latin typeface="Calibri"/>
                <a:cs typeface="Calibri"/>
              </a:rPr>
              <a:t>: detect </a:t>
            </a:r>
            <a:r>
              <a:rPr sz="2800" spc="-25" dirty="0">
                <a:latin typeface="Calibri"/>
                <a:cs typeface="Calibri"/>
              </a:rPr>
              <a:t>features like </a:t>
            </a:r>
            <a:r>
              <a:rPr sz="2800" spc="-10" dirty="0">
                <a:latin typeface="Calibri"/>
                <a:cs typeface="Calibri"/>
              </a:rPr>
              <a:t>edge, </a:t>
            </a:r>
            <a:r>
              <a:rPr sz="2800" spc="-5" dirty="0">
                <a:latin typeface="Calibri"/>
                <a:cs typeface="Calibri"/>
              </a:rPr>
              <a:t>shape, </a:t>
            </a:r>
            <a:r>
              <a:rPr sz="2800" spc="-15" dirty="0">
                <a:latin typeface="Calibri"/>
                <a:cs typeface="Calibri"/>
              </a:rPr>
              <a:t>pattern,</a:t>
            </a:r>
            <a:r>
              <a:rPr sz="2800" spc="120" dirty="0">
                <a:latin typeface="Calibri"/>
                <a:cs typeface="Calibri"/>
              </a:rPr>
              <a:t> </a:t>
            </a:r>
            <a:r>
              <a:rPr sz="2800" spc="-15" dirty="0">
                <a:latin typeface="Calibri"/>
                <a:cs typeface="Calibri"/>
              </a:rPr>
              <a:t>etc.</a:t>
            </a:r>
            <a:endParaRPr sz="2800" dirty="0">
              <a:latin typeface="Calibri"/>
              <a:cs typeface="Calibri"/>
            </a:endParaRPr>
          </a:p>
        </p:txBody>
      </p:sp>
      <p:sp>
        <p:nvSpPr>
          <p:cNvPr id="7" name="object 6">
            <a:extLst>
              <a:ext uri="{FF2B5EF4-FFF2-40B4-BE49-F238E27FC236}">
                <a16:creationId xmlns:a16="http://schemas.microsoft.com/office/drawing/2014/main" id="{20AE5F49-1D88-4FE4-81B7-E99652641EFB}"/>
              </a:ext>
            </a:extLst>
          </p:cNvPr>
          <p:cNvSpPr/>
          <p:nvPr/>
        </p:nvSpPr>
        <p:spPr>
          <a:xfrm>
            <a:off x="2743200" y="2969635"/>
            <a:ext cx="7109583" cy="376184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53777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en-US" spc="300" dirty="0"/>
              <a:t>CNN:</a:t>
            </a:r>
            <a:r>
              <a:rPr lang="en-US" spc="254" dirty="0"/>
              <a:t> </a:t>
            </a:r>
            <a:r>
              <a:rPr lang="en-US" spc="150" dirty="0"/>
              <a:t>Re-Cap</a:t>
            </a:r>
            <a:endParaRPr lang="en-US" dirty="0"/>
          </a:p>
        </p:txBody>
      </p:sp>
      <p:sp>
        <p:nvSpPr>
          <p:cNvPr id="3" name="Content Placeholder 2">
            <a:extLst>
              <a:ext uri="{FF2B5EF4-FFF2-40B4-BE49-F238E27FC236}">
                <a16:creationId xmlns:a16="http://schemas.microsoft.com/office/drawing/2014/main" id="{FE57BAB1-5466-4696-992D-3ECEE066E0D5}"/>
              </a:ext>
            </a:extLst>
          </p:cNvPr>
          <p:cNvSpPr>
            <a:spLocks noGrp="1"/>
          </p:cNvSpPr>
          <p:nvPr>
            <p:ph idx="1"/>
          </p:nvPr>
        </p:nvSpPr>
        <p:spPr/>
        <p:txBody>
          <a:bodyPr/>
          <a:lstStyle/>
          <a:p>
            <a:endParaRPr lang="en-US"/>
          </a:p>
        </p:txBody>
      </p:sp>
      <p:sp>
        <p:nvSpPr>
          <p:cNvPr id="4" name="object 3">
            <a:extLst>
              <a:ext uri="{FF2B5EF4-FFF2-40B4-BE49-F238E27FC236}">
                <a16:creationId xmlns:a16="http://schemas.microsoft.com/office/drawing/2014/main" id="{E52857DB-AFB2-4D6C-B3B6-B27C04B6D96B}"/>
              </a:ext>
            </a:extLst>
          </p:cNvPr>
          <p:cNvSpPr/>
          <p:nvPr/>
        </p:nvSpPr>
        <p:spPr>
          <a:xfrm>
            <a:off x="838200" y="1644073"/>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FFF2CC"/>
          </a:solidFill>
        </p:spPr>
        <p:txBody>
          <a:bodyPr wrap="square" lIns="0" tIns="0" rIns="0" bIns="0" rtlCol="0"/>
          <a:lstStyle/>
          <a:p>
            <a:endParaRPr/>
          </a:p>
        </p:txBody>
      </p:sp>
      <p:sp>
        <p:nvSpPr>
          <p:cNvPr id="5" name="object 4">
            <a:extLst>
              <a:ext uri="{FF2B5EF4-FFF2-40B4-BE49-F238E27FC236}">
                <a16:creationId xmlns:a16="http://schemas.microsoft.com/office/drawing/2014/main" id="{323A0005-9925-4D10-B538-0B59C25DC812}"/>
              </a:ext>
            </a:extLst>
          </p:cNvPr>
          <p:cNvSpPr/>
          <p:nvPr/>
        </p:nvSpPr>
        <p:spPr>
          <a:xfrm>
            <a:off x="838200" y="2249183"/>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E7E6E6"/>
          </a:solidFill>
        </p:spPr>
        <p:txBody>
          <a:bodyPr wrap="square" lIns="0" tIns="0" rIns="0" bIns="0" rtlCol="0"/>
          <a:lstStyle/>
          <a:p>
            <a:endParaRPr/>
          </a:p>
        </p:txBody>
      </p:sp>
      <p:sp>
        <p:nvSpPr>
          <p:cNvPr id="6" name="object 5">
            <a:extLst>
              <a:ext uri="{FF2B5EF4-FFF2-40B4-BE49-F238E27FC236}">
                <a16:creationId xmlns:a16="http://schemas.microsoft.com/office/drawing/2014/main" id="{437A1521-A7B5-45D3-A540-B4780079F13F}"/>
              </a:ext>
            </a:extLst>
          </p:cNvPr>
          <p:cNvSpPr txBox="1"/>
          <p:nvPr/>
        </p:nvSpPr>
        <p:spPr>
          <a:xfrm>
            <a:off x="916939" y="1397102"/>
            <a:ext cx="7830820" cy="1235710"/>
          </a:xfrm>
          <a:prstGeom prst="rect">
            <a:avLst/>
          </a:prstGeom>
        </p:spPr>
        <p:txBody>
          <a:bodyPr vert="horz" wrap="square" lIns="0" tIns="191135" rIns="0" bIns="0" rtlCol="0">
            <a:spAutoFit/>
          </a:bodyPr>
          <a:lstStyle/>
          <a:p>
            <a:pPr marL="12700">
              <a:lnSpc>
                <a:spcPct val="100000"/>
              </a:lnSpc>
              <a:spcBef>
                <a:spcPts val="1505"/>
              </a:spcBef>
            </a:pPr>
            <a:r>
              <a:rPr sz="2800" b="1" spc="-10" dirty="0">
                <a:latin typeface="Calibri"/>
                <a:cs typeface="Calibri"/>
              </a:rPr>
              <a:t>Question</a:t>
            </a:r>
            <a:r>
              <a:rPr sz="2800" spc="-10" dirty="0">
                <a:latin typeface="Calibri"/>
                <a:cs typeface="Calibri"/>
              </a:rPr>
              <a:t>: </a:t>
            </a:r>
            <a:r>
              <a:rPr sz="2800" spc="-20" dirty="0">
                <a:latin typeface="Calibri"/>
                <a:cs typeface="Calibri"/>
              </a:rPr>
              <a:t>Why </a:t>
            </a:r>
            <a:r>
              <a:rPr sz="2800" spc="-10" dirty="0">
                <a:latin typeface="Calibri"/>
                <a:cs typeface="Calibri"/>
              </a:rPr>
              <a:t>convolutional</a:t>
            </a:r>
            <a:r>
              <a:rPr sz="2800" spc="10" dirty="0">
                <a:latin typeface="Calibri"/>
                <a:cs typeface="Calibri"/>
              </a:rPr>
              <a:t> </a:t>
            </a:r>
            <a:r>
              <a:rPr sz="2800" spc="-25" dirty="0">
                <a:latin typeface="Calibri"/>
                <a:cs typeface="Calibri"/>
              </a:rPr>
              <a:t>layers?</a:t>
            </a:r>
            <a:endParaRPr sz="2800" dirty="0">
              <a:latin typeface="Calibri"/>
              <a:cs typeface="Calibri"/>
            </a:endParaRPr>
          </a:p>
          <a:p>
            <a:pPr marL="12700">
              <a:lnSpc>
                <a:spcPct val="100000"/>
              </a:lnSpc>
              <a:spcBef>
                <a:spcPts val="1405"/>
              </a:spcBef>
            </a:pPr>
            <a:r>
              <a:rPr sz="2800" b="1" spc="-10" dirty="0">
                <a:latin typeface="Calibri"/>
                <a:cs typeface="Calibri"/>
              </a:rPr>
              <a:t>Answer</a:t>
            </a:r>
            <a:r>
              <a:rPr sz="2800" spc="-10" dirty="0">
                <a:latin typeface="Calibri"/>
                <a:cs typeface="Calibri"/>
              </a:rPr>
              <a:t>: detect </a:t>
            </a:r>
            <a:r>
              <a:rPr sz="2800" spc="-25" dirty="0">
                <a:latin typeface="Calibri"/>
                <a:cs typeface="Calibri"/>
              </a:rPr>
              <a:t>features like </a:t>
            </a:r>
            <a:r>
              <a:rPr sz="2800" spc="-10" dirty="0">
                <a:latin typeface="Calibri"/>
                <a:cs typeface="Calibri"/>
              </a:rPr>
              <a:t>edge, </a:t>
            </a:r>
            <a:r>
              <a:rPr sz="2800" spc="-5" dirty="0">
                <a:latin typeface="Calibri"/>
                <a:cs typeface="Calibri"/>
              </a:rPr>
              <a:t>shape, </a:t>
            </a:r>
            <a:r>
              <a:rPr sz="2800" spc="-15" dirty="0">
                <a:latin typeface="Calibri"/>
                <a:cs typeface="Calibri"/>
              </a:rPr>
              <a:t>pattern,</a:t>
            </a:r>
            <a:r>
              <a:rPr sz="2800" spc="120" dirty="0">
                <a:latin typeface="Calibri"/>
                <a:cs typeface="Calibri"/>
              </a:rPr>
              <a:t> </a:t>
            </a:r>
            <a:r>
              <a:rPr sz="2800" spc="-15" dirty="0">
                <a:latin typeface="Calibri"/>
                <a:cs typeface="Calibri"/>
              </a:rPr>
              <a:t>etc.</a:t>
            </a:r>
            <a:endParaRPr sz="2800" dirty="0">
              <a:latin typeface="Calibri"/>
              <a:cs typeface="Calibri"/>
            </a:endParaRPr>
          </a:p>
        </p:txBody>
      </p:sp>
      <p:sp>
        <p:nvSpPr>
          <p:cNvPr id="10" name="object 5">
            <a:extLst>
              <a:ext uri="{FF2B5EF4-FFF2-40B4-BE49-F238E27FC236}">
                <a16:creationId xmlns:a16="http://schemas.microsoft.com/office/drawing/2014/main" id="{EC8E0BE5-BB46-45DC-B59B-175D912F1472}"/>
              </a:ext>
            </a:extLst>
          </p:cNvPr>
          <p:cNvSpPr/>
          <p:nvPr/>
        </p:nvSpPr>
        <p:spPr>
          <a:xfrm>
            <a:off x="838200" y="3011489"/>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FFF2CC"/>
          </a:solidFill>
        </p:spPr>
        <p:txBody>
          <a:bodyPr wrap="square" lIns="0" tIns="0" rIns="0" bIns="0" rtlCol="0"/>
          <a:lstStyle/>
          <a:p>
            <a:pPr marL="12700">
              <a:lnSpc>
                <a:spcPct val="100000"/>
              </a:lnSpc>
              <a:spcBef>
                <a:spcPts val="1505"/>
              </a:spcBef>
            </a:pPr>
            <a:r>
              <a:rPr lang="en-US" sz="2800" b="1" spc="-10" dirty="0">
                <a:cs typeface="Calibri"/>
              </a:rPr>
              <a:t>Question</a:t>
            </a:r>
            <a:r>
              <a:rPr lang="en-US" sz="2800" spc="-10" dirty="0">
                <a:cs typeface="Calibri"/>
              </a:rPr>
              <a:t>: </a:t>
            </a:r>
            <a:r>
              <a:rPr lang="en-US" sz="2800" spc="-20" dirty="0">
                <a:cs typeface="Calibri"/>
              </a:rPr>
              <a:t>Why activation functions like </a:t>
            </a:r>
            <a:r>
              <a:rPr lang="en-US" sz="2800" spc="-20" dirty="0" err="1">
                <a:cs typeface="Calibri"/>
              </a:rPr>
              <a:t>ReLU</a:t>
            </a:r>
            <a:r>
              <a:rPr lang="en-US" sz="2800" spc="-20" dirty="0">
                <a:cs typeface="Calibri"/>
              </a:rPr>
              <a:t>?</a:t>
            </a:r>
            <a:endParaRPr lang="en-US" sz="2800" dirty="0">
              <a:cs typeface="Calibri"/>
            </a:endParaRPr>
          </a:p>
        </p:txBody>
      </p:sp>
      <p:sp>
        <p:nvSpPr>
          <p:cNvPr id="11" name="object 7">
            <a:extLst>
              <a:ext uri="{FF2B5EF4-FFF2-40B4-BE49-F238E27FC236}">
                <a16:creationId xmlns:a16="http://schemas.microsoft.com/office/drawing/2014/main" id="{ECECC429-0A1D-471B-B8F9-E516B5CA0014}"/>
              </a:ext>
            </a:extLst>
          </p:cNvPr>
          <p:cNvSpPr txBox="1"/>
          <p:nvPr/>
        </p:nvSpPr>
        <p:spPr>
          <a:xfrm>
            <a:off x="838200" y="3616601"/>
            <a:ext cx="10515600" cy="882015"/>
          </a:xfrm>
          <a:prstGeom prst="rect">
            <a:avLst/>
          </a:prstGeom>
          <a:solidFill>
            <a:srgbClr val="E7E6E6"/>
          </a:solidFill>
        </p:spPr>
        <p:txBody>
          <a:bodyPr vert="horz" wrap="square" lIns="0" tIns="33019" rIns="0" bIns="0" rtlCol="0">
            <a:spAutoFit/>
          </a:bodyPr>
          <a:lstStyle/>
          <a:p>
            <a:pPr marL="91440" marR="220979">
              <a:lnSpc>
                <a:spcPts val="3000"/>
              </a:lnSpc>
              <a:spcBef>
                <a:spcPts val="259"/>
              </a:spcBef>
            </a:pPr>
            <a:r>
              <a:rPr sz="2800" b="1" spc="-10" dirty="0">
                <a:latin typeface="Calibri"/>
                <a:cs typeface="Calibri"/>
              </a:rPr>
              <a:t>Answer</a:t>
            </a:r>
            <a:r>
              <a:rPr sz="2800" spc="-10" dirty="0">
                <a:latin typeface="Calibri"/>
                <a:cs typeface="Calibri"/>
              </a:rPr>
              <a:t>: </a:t>
            </a:r>
            <a:r>
              <a:rPr sz="2800" dirty="0">
                <a:latin typeface="Calibri"/>
                <a:cs typeface="Calibri"/>
              </a:rPr>
              <a:t>Add </a:t>
            </a:r>
            <a:r>
              <a:rPr sz="2800" b="1" spc="-5" dirty="0">
                <a:latin typeface="Calibri"/>
                <a:cs typeface="Calibri"/>
              </a:rPr>
              <a:t>nonlinearity </a:t>
            </a:r>
            <a:r>
              <a:rPr sz="2800" spc="-15" dirty="0">
                <a:latin typeface="Calibri"/>
                <a:cs typeface="Calibri"/>
              </a:rPr>
              <a:t>to </a:t>
            </a:r>
            <a:r>
              <a:rPr sz="2800" spc="-10" dirty="0">
                <a:latin typeface="Calibri"/>
                <a:cs typeface="Calibri"/>
              </a:rPr>
              <a:t>increase </a:t>
            </a:r>
            <a:r>
              <a:rPr sz="2800" dirty="0">
                <a:latin typeface="Calibri"/>
                <a:cs typeface="Calibri"/>
              </a:rPr>
              <a:t>the </a:t>
            </a:r>
            <a:r>
              <a:rPr sz="2800" spc="-15" dirty="0">
                <a:latin typeface="Calibri"/>
                <a:cs typeface="Calibri"/>
              </a:rPr>
              <a:t>expressive </a:t>
            </a:r>
            <a:r>
              <a:rPr sz="2800" spc="-60" dirty="0">
                <a:latin typeface="Calibri"/>
                <a:cs typeface="Calibri"/>
              </a:rPr>
              <a:t>power. </a:t>
            </a:r>
            <a:r>
              <a:rPr sz="2800" spc="-10" dirty="0">
                <a:latin typeface="Calibri"/>
                <a:cs typeface="Calibri"/>
              </a:rPr>
              <a:t>(Note that  convolution </a:t>
            </a:r>
            <a:r>
              <a:rPr sz="2800" spc="-5" dirty="0">
                <a:latin typeface="Calibri"/>
                <a:cs typeface="Calibri"/>
              </a:rPr>
              <a:t>is </a:t>
            </a:r>
            <a:r>
              <a:rPr sz="2800" dirty="0">
                <a:latin typeface="Calibri"/>
                <a:cs typeface="Calibri"/>
              </a:rPr>
              <a:t>a </a:t>
            </a:r>
            <a:r>
              <a:rPr sz="2800" b="1" spc="-5" dirty="0">
                <a:latin typeface="Calibri"/>
                <a:cs typeface="Calibri"/>
              </a:rPr>
              <a:t>linear</a:t>
            </a:r>
            <a:r>
              <a:rPr sz="2800" b="1" spc="15" dirty="0">
                <a:latin typeface="Calibri"/>
                <a:cs typeface="Calibri"/>
              </a:rPr>
              <a:t> </a:t>
            </a:r>
            <a:r>
              <a:rPr sz="2800" spc="-5" dirty="0">
                <a:latin typeface="Calibri"/>
                <a:cs typeface="Calibri"/>
              </a:rPr>
              <a:t>function.)</a:t>
            </a:r>
            <a:endParaRPr sz="2800" dirty="0">
              <a:latin typeface="Calibri"/>
              <a:cs typeface="Calibri"/>
            </a:endParaRPr>
          </a:p>
        </p:txBody>
      </p:sp>
    </p:spTree>
    <p:extLst>
      <p:ext uri="{BB962C8B-B14F-4D97-AF65-F5344CB8AC3E}">
        <p14:creationId xmlns:p14="http://schemas.microsoft.com/office/powerpoint/2010/main" val="2573449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5822-BACC-47F0-980D-FB69545608EE}"/>
              </a:ext>
            </a:extLst>
          </p:cNvPr>
          <p:cNvSpPr>
            <a:spLocks noGrp="1"/>
          </p:cNvSpPr>
          <p:nvPr>
            <p:ph type="title"/>
          </p:nvPr>
        </p:nvSpPr>
        <p:spPr/>
        <p:txBody>
          <a:bodyPr/>
          <a:lstStyle/>
          <a:p>
            <a:r>
              <a:rPr lang="en-US" spc="300" dirty="0"/>
              <a:t>CNN:</a:t>
            </a:r>
            <a:r>
              <a:rPr lang="en-US" spc="254" dirty="0"/>
              <a:t> </a:t>
            </a:r>
            <a:r>
              <a:rPr lang="en-US" spc="150" dirty="0"/>
              <a:t>Re-Cap</a:t>
            </a:r>
            <a:endParaRPr lang="en-US" dirty="0"/>
          </a:p>
        </p:txBody>
      </p:sp>
      <p:sp>
        <p:nvSpPr>
          <p:cNvPr id="3" name="Content Placeholder 2">
            <a:extLst>
              <a:ext uri="{FF2B5EF4-FFF2-40B4-BE49-F238E27FC236}">
                <a16:creationId xmlns:a16="http://schemas.microsoft.com/office/drawing/2014/main" id="{FE57BAB1-5466-4696-992D-3ECEE066E0D5}"/>
              </a:ext>
            </a:extLst>
          </p:cNvPr>
          <p:cNvSpPr>
            <a:spLocks noGrp="1"/>
          </p:cNvSpPr>
          <p:nvPr>
            <p:ph idx="1"/>
          </p:nvPr>
        </p:nvSpPr>
        <p:spPr/>
        <p:txBody>
          <a:bodyPr/>
          <a:lstStyle/>
          <a:p>
            <a:endParaRPr lang="en-US"/>
          </a:p>
        </p:txBody>
      </p:sp>
      <p:sp>
        <p:nvSpPr>
          <p:cNvPr id="4" name="object 3">
            <a:extLst>
              <a:ext uri="{FF2B5EF4-FFF2-40B4-BE49-F238E27FC236}">
                <a16:creationId xmlns:a16="http://schemas.microsoft.com/office/drawing/2014/main" id="{E52857DB-AFB2-4D6C-B3B6-B27C04B6D96B}"/>
              </a:ext>
            </a:extLst>
          </p:cNvPr>
          <p:cNvSpPr/>
          <p:nvPr/>
        </p:nvSpPr>
        <p:spPr>
          <a:xfrm>
            <a:off x="838200" y="1644073"/>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FFF2CC"/>
          </a:solidFill>
        </p:spPr>
        <p:txBody>
          <a:bodyPr wrap="square" lIns="0" tIns="0" rIns="0" bIns="0" rtlCol="0"/>
          <a:lstStyle/>
          <a:p>
            <a:endParaRPr/>
          </a:p>
        </p:txBody>
      </p:sp>
      <p:sp>
        <p:nvSpPr>
          <p:cNvPr id="5" name="object 4">
            <a:extLst>
              <a:ext uri="{FF2B5EF4-FFF2-40B4-BE49-F238E27FC236}">
                <a16:creationId xmlns:a16="http://schemas.microsoft.com/office/drawing/2014/main" id="{323A0005-9925-4D10-B538-0B59C25DC812}"/>
              </a:ext>
            </a:extLst>
          </p:cNvPr>
          <p:cNvSpPr/>
          <p:nvPr/>
        </p:nvSpPr>
        <p:spPr>
          <a:xfrm>
            <a:off x="838200" y="2249183"/>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E7E6E6"/>
          </a:solidFill>
        </p:spPr>
        <p:txBody>
          <a:bodyPr wrap="square" lIns="0" tIns="0" rIns="0" bIns="0" rtlCol="0"/>
          <a:lstStyle/>
          <a:p>
            <a:endParaRPr/>
          </a:p>
        </p:txBody>
      </p:sp>
      <p:sp>
        <p:nvSpPr>
          <p:cNvPr id="6" name="object 5">
            <a:extLst>
              <a:ext uri="{FF2B5EF4-FFF2-40B4-BE49-F238E27FC236}">
                <a16:creationId xmlns:a16="http://schemas.microsoft.com/office/drawing/2014/main" id="{437A1521-A7B5-45D3-A540-B4780079F13F}"/>
              </a:ext>
            </a:extLst>
          </p:cNvPr>
          <p:cNvSpPr txBox="1"/>
          <p:nvPr/>
        </p:nvSpPr>
        <p:spPr>
          <a:xfrm>
            <a:off x="916939" y="1397102"/>
            <a:ext cx="7830820" cy="1235710"/>
          </a:xfrm>
          <a:prstGeom prst="rect">
            <a:avLst/>
          </a:prstGeom>
        </p:spPr>
        <p:txBody>
          <a:bodyPr vert="horz" wrap="square" lIns="0" tIns="191135" rIns="0" bIns="0" rtlCol="0">
            <a:spAutoFit/>
          </a:bodyPr>
          <a:lstStyle/>
          <a:p>
            <a:pPr marL="12700">
              <a:lnSpc>
                <a:spcPct val="100000"/>
              </a:lnSpc>
              <a:spcBef>
                <a:spcPts val="1505"/>
              </a:spcBef>
            </a:pPr>
            <a:r>
              <a:rPr sz="2800" b="1" spc="-10" dirty="0">
                <a:latin typeface="Calibri"/>
                <a:cs typeface="Calibri"/>
              </a:rPr>
              <a:t>Question</a:t>
            </a:r>
            <a:r>
              <a:rPr sz="2800" spc="-10" dirty="0">
                <a:latin typeface="Calibri"/>
                <a:cs typeface="Calibri"/>
              </a:rPr>
              <a:t>: </a:t>
            </a:r>
            <a:r>
              <a:rPr sz="2800" spc="-20" dirty="0">
                <a:latin typeface="Calibri"/>
                <a:cs typeface="Calibri"/>
              </a:rPr>
              <a:t>Why </a:t>
            </a:r>
            <a:r>
              <a:rPr sz="2800" spc="-10" dirty="0">
                <a:latin typeface="Calibri"/>
                <a:cs typeface="Calibri"/>
              </a:rPr>
              <a:t>convolutional</a:t>
            </a:r>
            <a:r>
              <a:rPr sz="2800" spc="10" dirty="0">
                <a:latin typeface="Calibri"/>
                <a:cs typeface="Calibri"/>
              </a:rPr>
              <a:t> </a:t>
            </a:r>
            <a:r>
              <a:rPr sz="2800" spc="-25" dirty="0">
                <a:latin typeface="Calibri"/>
                <a:cs typeface="Calibri"/>
              </a:rPr>
              <a:t>layers?</a:t>
            </a:r>
            <a:endParaRPr sz="2800" dirty="0">
              <a:latin typeface="Calibri"/>
              <a:cs typeface="Calibri"/>
            </a:endParaRPr>
          </a:p>
          <a:p>
            <a:pPr marL="12700">
              <a:lnSpc>
                <a:spcPct val="100000"/>
              </a:lnSpc>
              <a:spcBef>
                <a:spcPts val="1405"/>
              </a:spcBef>
            </a:pPr>
            <a:r>
              <a:rPr sz="2800" b="1" spc="-10" dirty="0">
                <a:latin typeface="Calibri"/>
                <a:cs typeface="Calibri"/>
              </a:rPr>
              <a:t>Answer</a:t>
            </a:r>
            <a:r>
              <a:rPr sz="2800" spc="-10" dirty="0">
                <a:latin typeface="Calibri"/>
                <a:cs typeface="Calibri"/>
              </a:rPr>
              <a:t>: detect </a:t>
            </a:r>
            <a:r>
              <a:rPr sz="2800" spc="-25" dirty="0">
                <a:latin typeface="Calibri"/>
                <a:cs typeface="Calibri"/>
              </a:rPr>
              <a:t>features like </a:t>
            </a:r>
            <a:r>
              <a:rPr sz="2800" spc="-10" dirty="0">
                <a:latin typeface="Calibri"/>
                <a:cs typeface="Calibri"/>
              </a:rPr>
              <a:t>edge, </a:t>
            </a:r>
            <a:r>
              <a:rPr sz="2800" spc="-5" dirty="0">
                <a:latin typeface="Calibri"/>
                <a:cs typeface="Calibri"/>
              </a:rPr>
              <a:t>shape, </a:t>
            </a:r>
            <a:r>
              <a:rPr sz="2800" spc="-15" dirty="0">
                <a:latin typeface="Calibri"/>
                <a:cs typeface="Calibri"/>
              </a:rPr>
              <a:t>pattern,</a:t>
            </a:r>
            <a:r>
              <a:rPr sz="2800" spc="120" dirty="0">
                <a:latin typeface="Calibri"/>
                <a:cs typeface="Calibri"/>
              </a:rPr>
              <a:t> </a:t>
            </a:r>
            <a:r>
              <a:rPr sz="2800" spc="-15" dirty="0">
                <a:latin typeface="Calibri"/>
                <a:cs typeface="Calibri"/>
              </a:rPr>
              <a:t>etc.</a:t>
            </a:r>
            <a:endParaRPr sz="2800" dirty="0">
              <a:latin typeface="Calibri"/>
              <a:cs typeface="Calibri"/>
            </a:endParaRPr>
          </a:p>
        </p:txBody>
      </p:sp>
      <p:sp>
        <p:nvSpPr>
          <p:cNvPr id="10" name="object 5">
            <a:extLst>
              <a:ext uri="{FF2B5EF4-FFF2-40B4-BE49-F238E27FC236}">
                <a16:creationId xmlns:a16="http://schemas.microsoft.com/office/drawing/2014/main" id="{EC8E0BE5-BB46-45DC-B59B-175D912F1472}"/>
              </a:ext>
            </a:extLst>
          </p:cNvPr>
          <p:cNvSpPr/>
          <p:nvPr/>
        </p:nvSpPr>
        <p:spPr>
          <a:xfrm>
            <a:off x="838200" y="3011489"/>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FFF2CC"/>
          </a:solidFill>
        </p:spPr>
        <p:txBody>
          <a:bodyPr wrap="square" lIns="0" tIns="0" rIns="0" bIns="0" rtlCol="0"/>
          <a:lstStyle/>
          <a:p>
            <a:pPr marL="12700">
              <a:lnSpc>
                <a:spcPct val="100000"/>
              </a:lnSpc>
              <a:spcBef>
                <a:spcPts val="1505"/>
              </a:spcBef>
            </a:pPr>
            <a:r>
              <a:rPr lang="en-US" sz="2800" b="1" spc="-10" dirty="0">
                <a:cs typeface="Calibri"/>
              </a:rPr>
              <a:t>Question</a:t>
            </a:r>
            <a:r>
              <a:rPr lang="en-US" sz="2800" spc="-10" dirty="0">
                <a:cs typeface="Calibri"/>
              </a:rPr>
              <a:t>: </a:t>
            </a:r>
            <a:r>
              <a:rPr lang="en-US" sz="2800" spc="-20" dirty="0">
                <a:cs typeface="Calibri"/>
              </a:rPr>
              <a:t>Why activation functions like </a:t>
            </a:r>
            <a:r>
              <a:rPr lang="en-US" sz="2800" spc="-20" dirty="0" err="1">
                <a:cs typeface="Calibri"/>
              </a:rPr>
              <a:t>ReLU</a:t>
            </a:r>
            <a:r>
              <a:rPr lang="en-US" sz="2800" spc="-20" dirty="0">
                <a:cs typeface="Calibri"/>
              </a:rPr>
              <a:t>?</a:t>
            </a:r>
            <a:endParaRPr lang="en-US" sz="2800" dirty="0">
              <a:cs typeface="Calibri"/>
            </a:endParaRPr>
          </a:p>
        </p:txBody>
      </p:sp>
      <p:sp>
        <p:nvSpPr>
          <p:cNvPr id="11" name="object 7">
            <a:extLst>
              <a:ext uri="{FF2B5EF4-FFF2-40B4-BE49-F238E27FC236}">
                <a16:creationId xmlns:a16="http://schemas.microsoft.com/office/drawing/2014/main" id="{ECECC429-0A1D-471B-B8F9-E516B5CA0014}"/>
              </a:ext>
            </a:extLst>
          </p:cNvPr>
          <p:cNvSpPr txBox="1"/>
          <p:nvPr/>
        </p:nvSpPr>
        <p:spPr>
          <a:xfrm>
            <a:off x="838200" y="3616601"/>
            <a:ext cx="10515600" cy="882015"/>
          </a:xfrm>
          <a:prstGeom prst="rect">
            <a:avLst/>
          </a:prstGeom>
          <a:solidFill>
            <a:srgbClr val="E7E6E6"/>
          </a:solidFill>
        </p:spPr>
        <p:txBody>
          <a:bodyPr vert="horz" wrap="square" lIns="0" tIns="33019" rIns="0" bIns="0" rtlCol="0">
            <a:spAutoFit/>
          </a:bodyPr>
          <a:lstStyle/>
          <a:p>
            <a:pPr marL="91440" marR="220979">
              <a:lnSpc>
                <a:spcPts val="3000"/>
              </a:lnSpc>
              <a:spcBef>
                <a:spcPts val="259"/>
              </a:spcBef>
            </a:pPr>
            <a:r>
              <a:rPr sz="2800" b="1" spc="-10" dirty="0">
                <a:latin typeface="Calibri"/>
                <a:cs typeface="Calibri"/>
              </a:rPr>
              <a:t>Answer</a:t>
            </a:r>
            <a:r>
              <a:rPr sz="2800" spc="-10" dirty="0">
                <a:latin typeface="Calibri"/>
                <a:cs typeface="Calibri"/>
              </a:rPr>
              <a:t>: </a:t>
            </a:r>
            <a:r>
              <a:rPr sz="2800" dirty="0">
                <a:latin typeface="Calibri"/>
                <a:cs typeface="Calibri"/>
              </a:rPr>
              <a:t>Add </a:t>
            </a:r>
            <a:r>
              <a:rPr sz="2800" b="1" spc="-5" dirty="0">
                <a:latin typeface="Calibri"/>
                <a:cs typeface="Calibri"/>
              </a:rPr>
              <a:t>nonlinearity </a:t>
            </a:r>
            <a:r>
              <a:rPr sz="2800" spc="-15" dirty="0">
                <a:latin typeface="Calibri"/>
                <a:cs typeface="Calibri"/>
              </a:rPr>
              <a:t>to </a:t>
            </a:r>
            <a:r>
              <a:rPr sz="2800" spc="-10" dirty="0">
                <a:latin typeface="Calibri"/>
                <a:cs typeface="Calibri"/>
              </a:rPr>
              <a:t>increase </a:t>
            </a:r>
            <a:r>
              <a:rPr sz="2800" dirty="0">
                <a:latin typeface="Calibri"/>
                <a:cs typeface="Calibri"/>
              </a:rPr>
              <a:t>the </a:t>
            </a:r>
            <a:r>
              <a:rPr sz="2800" spc="-15" dirty="0">
                <a:latin typeface="Calibri"/>
                <a:cs typeface="Calibri"/>
              </a:rPr>
              <a:t>expressive </a:t>
            </a:r>
            <a:r>
              <a:rPr sz="2800" spc="-60" dirty="0">
                <a:latin typeface="Calibri"/>
                <a:cs typeface="Calibri"/>
              </a:rPr>
              <a:t>power. </a:t>
            </a:r>
            <a:r>
              <a:rPr sz="2800" spc="-10" dirty="0">
                <a:latin typeface="Calibri"/>
                <a:cs typeface="Calibri"/>
              </a:rPr>
              <a:t>(Note that  convolution </a:t>
            </a:r>
            <a:r>
              <a:rPr sz="2800" spc="-5" dirty="0">
                <a:latin typeface="Calibri"/>
                <a:cs typeface="Calibri"/>
              </a:rPr>
              <a:t>is </a:t>
            </a:r>
            <a:r>
              <a:rPr sz="2800" dirty="0">
                <a:latin typeface="Calibri"/>
                <a:cs typeface="Calibri"/>
              </a:rPr>
              <a:t>a </a:t>
            </a:r>
            <a:r>
              <a:rPr sz="2800" b="1" spc="-5" dirty="0">
                <a:latin typeface="Calibri"/>
                <a:cs typeface="Calibri"/>
              </a:rPr>
              <a:t>linear</a:t>
            </a:r>
            <a:r>
              <a:rPr sz="2800" b="1" spc="15" dirty="0">
                <a:latin typeface="Calibri"/>
                <a:cs typeface="Calibri"/>
              </a:rPr>
              <a:t> </a:t>
            </a:r>
            <a:r>
              <a:rPr sz="2800" spc="-5" dirty="0">
                <a:latin typeface="Calibri"/>
                <a:cs typeface="Calibri"/>
              </a:rPr>
              <a:t>function.)</a:t>
            </a:r>
            <a:endParaRPr sz="2800" dirty="0">
              <a:latin typeface="Calibri"/>
              <a:cs typeface="Calibri"/>
            </a:endParaRPr>
          </a:p>
        </p:txBody>
      </p:sp>
      <p:sp>
        <p:nvSpPr>
          <p:cNvPr id="9" name="object 4">
            <a:extLst>
              <a:ext uri="{FF2B5EF4-FFF2-40B4-BE49-F238E27FC236}">
                <a16:creationId xmlns:a16="http://schemas.microsoft.com/office/drawing/2014/main" id="{2768951E-DBB4-41AD-951E-4E25E4C2975F}"/>
              </a:ext>
            </a:extLst>
          </p:cNvPr>
          <p:cNvSpPr/>
          <p:nvPr/>
        </p:nvSpPr>
        <p:spPr>
          <a:xfrm>
            <a:off x="838200" y="4855787"/>
            <a:ext cx="10515600" cy="473075"/>
          </a:xfrm>
          <a:custGeom>
            <a:avLst/>
            <a:gdLst/>
            <a:ahLst/>
            <a:cxnLst/>
            <a:rect l="l" t="t" r="r" b="b"/>
            <a:pathLst>
              <a:path w="10515600" h="473075">
                <a:moveTo>
                  <a:pt x="0" y="0"/>
                </a:moveTo>
                <a:lnTo>
                  <a:pt x="10515600" y="0"/>
                </a:lnTo>
                <a:lnTo>
                  <a:pt x="10515600" y="472819"/>
                </a:lnTo>
                <a:lnTo>
                  <a:pt x="0" y="472819"/>
                </a:lnTo>
                <a:lnTo>
                  <a:pt x="0" y="0"/>
                </a:lnTo>
                <a:close/>
              </a:path>
            </a:pathLst>
          </a:custGeom>
          <a:solidFill>
            <a:srgbClr val="FFF2CC"/>
          </a:solidFill>
        </p:spPr>
        <p:txBody>
          <a:bodyPr wrap="square" lIns="0" tIns="0" rIns="0" bIns="0" rtlCol="0"/>
          <a:lstStyle/>
          <a:p>
            <a:endParaRPr/>
          </a:p>
        </p:txBody>
      </p:sp>
      <p:sp>
        <p:nvSpPr>
          <p:cNvPr id="12" name="object 5">
            <a:extLst>
              <a:ext uri="{FF2B5EF4-FFF2-40B4-BE49-F238E27FC236}">
                <a16:creationId xmlns:a16="http://schemas.microsoft.com/office/drawing/2014/main" id="{A79E4ED3-C913-42F2-9F86-E168489B556C}"/>
              </a:ext>
            </a:extLst>
          </p:cNvPr>
          <p:cNvSpPr/>
          <p:nvPr/>
        </p:nvSpPr>
        <p:spPr>
          <a:xfrm>
            <a:off x="838200" y="5460898"/>
            <a:ext cx="10515600" cy="515620"/>
          </a:xfrm>
          <a:custGeom>
            <a:avLst/>
            <a:gdLst/>
            <a:ahLst/>
            <a:cxnLst/>
            <a:rect l="l" t="t" r="r" b="b"/>
            <a:pathLst>
              <a:path w="10515600" h="515620">
                <a:moveTo>
                  <a:pt x="0" y="0"/>
                </a:moveTo>
                <a:lnTo>
                  <a:pt x="10515600" y="0"/>
                </a:lnTo>
                <a:lnTo>
                  <a:pt x="10515600" y="515136"/>
                </a:lnTo>
                <a:lnTo>
                  <a:pt x="0" y="515136"/>
                </a:lnTo>
                <a:lnTo>
                  <a:pt x="0" y="0"/>
                </a:lnTo>
                <a:close/>
              </a:path>
            </a:pathLst>
          </a:custGeom>
          <a:solidFill>
            <a:srgbClr val="E7E6E6"/>
          </a:solidFill>
        </p:spPr>
        <p:txBody>
          <a:bodyPr wrap="square" lIns="0" tIns="0" rIns="0" bIns="0" rtlCol="0"/>
          <a:lstStyle/>
          <a:p>
            <a:endParaRPr/>
          </a:p>
        </p:txBody>
      </p:sp>
      <p:sp>
        <p:nvSpPr>
          <p:cNvPr id="13" name="object 6">
            <a:extLst>
              <a:ext uri="{FF2B5EF4-FFF2-40B4-BE49-F238E27FC236}">
                <a16:creationId xmlns:a16="http://schemas.microsoft.com/office/drawing/2014/main" id="{86B8233D-121C-4066-8D64-202F15ED77D4}"/>
              </a:ext>
            </a:extLst>
          </p:cNvPr>
          <p:cNvSpPr txBox="1"/>
          <p:nvPr/>
        </p:nvSpPr>
        <p:spPr>
          <a:xfrm>
            <a:off x="838200" y="4630653"/>
            <a:ext cx="10515600" cy="1351915"/>
          </a:xfrm>
          <a:prstGeom prst="rect">
            <a:avLst/>
          </a:prstGeom>
        </p:spPr>
        <p:txBody>
          <a:bodyPr vert="horz" wrap="square" lIns="0" tIns="248920" rIns="0" bIns="0" rtlCol="0">
            <a:spAutoFit/>
          </a:bodyPr>
          <a:lstStyle/>
          <a:p>
            <a:pPr marL="91440">
              <a:lnSpc>
                <a:spcPct val="100000"/>
              </a:lnSpc>
              <a:spcBef>
                <a:spcPts val="1960"/>
              </a:spcBef>
            </a:pPr>
            <a:r>
              <a:rPr sz="2800" b="1" spc="-10" dirty="0">
                <a:latin typeface="Calibri"/>
                <a:cs typeface="Calibri"/>
              </a:rPr>
              <a:t>Question</a:t>
            </a:r>
            <a:r>
              <a:rPr sz="2800" spc="-10" dirty="0">
                <a:latin typeface="Calibri"/>
                <a:cs typeface="Calibri"/>
              </a:rPr>
              <a:t>: </a:t>
            </a:r>
            <a:r>
              <a:rPr sz="2800" spc="-20" dirty="0">
                <a:latin typeface="Calibri"/>
                <a:cs typeface="Calibri"/>
              </a:rPr>
              <a:t>Why</a:t>
            </a:r>
            <a:r>
              <a:rPr sz="2800" spc="5" dirty="0">
                <a:latin typeface="Calibri"/>
                <a:cs typeface="Calibri"/>
              </a:rPr>
              <a:t> </a:t>
            </a:r>
            <a:r>
              <a:rPr sz="2800" spc="-5" dirty="0">
                <a:latin typeface="Calibri"/>
                <a:cs typeface="Calibri"/>
              </a:rPr>
              <a:t>pooling?</a:t>
            </a:r>
            <a:endParaRPr sz="2800" dirty="0">
              <a:latin typeface="Calibri"/>
              <a:cs typeface="Calibri"/>
            </a:endParaRPr>
          </a:p>
          <a:p>
            <a:pPr marL="91440">
              <a:lnSpc>
                <a:spcPct val="100000"/>
              </a:lnSpc>
              <a:spcBef>
                <a:spcPts val="1860"/>
              </a:spcBef>
              <a:tabLst>
                <a:tab pos="1544320" algn="l"/>
              </a:tabLst>
            </a:pPr>
            <a:r>
              <a:rPr sz="2800" b="1" spc="-10" dirty="0">
                <a:latin typeface="Calibri"/>
                <a:cs typeface="Calibri"/>
              </a:rPr>
              <a:t>Answer</a:t>
            </a:r>
            <a:r>
              <a:rPr sz="2800" spc="-10" dirty="0">
                <a:latin typeface="Calibri"/>
                <a:cs typeface="Calibri"/>
              </a:rPr>
              <a:t>:	</a:t>
            </a:r>
            <a:r>
              <a:rPr sz="2800" spc="-15" dirty="0">
                <a:latin typeface="Calibri"/>
                <a:cs typeface="Calibri"/>
              </a:rPr>
              <a:t>Drastically </a:t>
            </a:r>
            <a:r>
              <a:rPr sz="2800" spc="-10" dirty="0">
                <a:latin typeface="Calibri"/>
                <a:cs typeface="Calibri"/>
              </a:rPr>
              <a:t>reduce </a:t>
            </a:r>
            <a:r>
              <a:rPr sz="2800" dirty="0">
                <a:latin typeface="Calibri"/>
                <a:cs typeface="Calibri"/>
              </a:rPr>
              <a:t>the shape </a:t>
            </a:r>
            <a:r>
              <a:rPr sz="2800" spc="-5" dirty="0">
                <a:latin typeface="Calibri"/>
                <a:cs typeface="Calibri"/>
              </a:rPr>
              <a:t>of </a:t>
            </a:r>
            <a:r>
              <a:rPr sz="2800" spc="-20" dirty="0">
                <a:latin typeface="Calibri"/>
                <a:cs typeface="Calibri"/>
              </a:rPr>
              <a:t>features.</a:t>
            </a:r>
            <a:endParaRPr sz="2800" dirty="0">
              <a:latin typeface="Calibri"/>
              <a:cs typeface="Calibri"/>
            </a:endParaRPr>
          </a:p>
        </p:txBody>
      </p:sp>
    </p:spTree>
    <p:extLst>
      <p:ext uri="{BB962C8B-B14F-4D97-AF65-F5344CB8AC3E}">
        <p14:creationId xmlns:p14="http://schemas.microsoft.com/office/powerpoint/2010/main" val="275748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A4E0CC-F44C-4463-8712-3DF36CDEFC5A}"/>
              </a:ext>
            </a:extLst>
          </p:cNvPr>
          <p:cNvSpPr>
            <a:spLocks noGrp="1"/>
          </p:cNvSpPr>
          <p:nvPr>
            <p:ph type="title"/>
          </p:nvPr>
        </p:nvSpPr>
        <p:spPr/>
        <p:txBody>
          <a:bodyPr/>
          <a:lstStyle/>
          <a:p>
            <a:r>
              <a:rPr lang="en-US" dirty="0"/>
              <a:t>Hyper-parameters of CNN</a:t>
            </a:r>
          </a:p>
        </p:txBody>
      </p:sp>
      <p:sp>
        <p:nvSpPr>
          <p:cNvPr id="5" name="Text Placeholder 4">
            <a:extLst>
              <a:ext uri="{FF2B5EF4-FFF2-40B4-BE49-F238E27FC236}">
                <a16:creationId xmlns:a16="http://schemas.microsoft.com/office/drawing/2014/main" id="{0AA1BA81-478E-4064-8A53-9B38685775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6266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F87F38-7BF3-4966-AFB6-C6E6E9C3B95F}"/>
              </a:ext>
            </a:extLst>
          </p:cNvPr>
          <p:cNvSpPr>
            <a:spLocks noGrp="1"/>
          </p:cNvSpPr>
          <p:nvPr>
            <p:ph type="title"/>
          </p:nvPr>
        </p:nvSpPr>
        <p:spPr/>
        <p:txBody>
          <a:bodyPr/>
          <a:lstStyle/>
          <a:p>
            <a:r>
              <a:rPr lang="en-US" spc="110" dirty="0"/>
              <a:t>Hyper-Parameters </a:t>
            </a:r>
            <a:r>
              <a:rPr lang="en-US" spc="165" dirty="0"/>
              <a:t>for </a:t>
            </a:r>
            <a:r>
              <a:rPr lang="en-US" spc="180" dirty="0"/>
              <a:t>Network</a:t>
            </a:r>
            <a:r>
              <a:rPr lang="en-US" spc="690" dirty="0"/>
              <a:t> </a:t>
            </a:r>
            <a:r>
              <a:rPr lang="en-US" spc="114" dirty="0"/>
              <a:t>Structure</a:t>
            </a:r>
            <a:endParaRPr lang="en-US" dirty="0"/>
          </a:p>
        </p:txBody>
      </p:sp>
      <p:sp>
        <p:nvSpPr>
          <p:cNvPr id="6" name="object 2">
            <a:extLst>
              <a:ext uri="{FF2B5EF4-FFF2-40B4-BE49-F238E27FC236}">
                <a16:creationId xmlns:a16="http://schemas.microsoft.com/office/drawing/2014/main" id="{AA709B3A-BF07-4711-B38A-B9C70A3CC990}"/>
              </a:ext>
            </a:extLst>
          </p:cNvPr>
          <p:cNvSpPr txBox="1"/>
          <p:nvPr/>
        </p:nvSpPr>
        <p:spPr>
          <a:xfrm>
            <a:off x="1009704" y="1690688"/>
            <a:ext cx="316674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0" dirty="0">
                <a:latin typeface="Calibri"/>
                <a:cs typeface="Calibri"/>
              </a:rPr>
              <a:t>Convolutional</a:t>
            </a:r>
            <a:r>
              <a:rPr sz="2800" spc="-45" dirty="0">
                <a:latin typeface="Calibri"/>
                <a:cs typeface="Calibri"/>
              </a:rPr>
              <a:t> </a:t>
            </a:r>
            <a:r>
              <a:rPr sz="2800" spc="-30" dirty="0">
                <a:latin typeface="Calibri"/>
                <a:cs typeface="Calibri"/>
              </a:rPr>
              <a:t>layers</a:t>
            </a:r>
            <a:endParaRPr sz="2800">
              <a:latin typeface="Calibri"/>
              <a:cs typeface="Calibri"/>
            </a:endParaRPr>
          </a:p>
        </p:txBody>
      </p:sp>
      <p:sp>
        <p:nvSpPr>
          <p:cNvPr id="7" name="object 3">
            <a:extLst>
              <a:ext uri="{FF2B5EF4-FFF2-40B4-BE49-F238E27FC236}">
                <a16:creationId xmlns:a16="http://schemas.microsoft.com/office/drawing/2014/main" id="{3104725B-F70C-488F-8581-AFE43E72F8E6}"/>
              </a:ext>
            </a:extLst>
          </p:cNvPr>
          <p:cNvSpPr txBox="1"/>
          <p:nvPr/>
        </p:nvSpPr>
        <p:spPr>
          <a:xfrm>
            <a:off x="1009704" y="2859088"/>
            <a:ext cx="223710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0" dirty="0">
                <a:latin typeface="Calibri"/>
                <a:cs typeface="Calibri"/>
              </a:rPr>
              <a:t>Pooling</a:t>
            </a:r>
            <a:r>
              <a:rPr sz="2800" spc="-65" dirty="0">
                <a:latin typeface="Calibri"/>
                <a:cs typeface="Calibri"/>
              </a:rPr>
              <a:t> </a:t>
            </a:r>
            <a:r>
              <a:rPr sz="2800" spc="-30" dirty="0">
                <a:latin typeface="Calibri"/>
                <a:cs typeface="Calibri"/>
              </a:rPr>
              <a:t>layers</a:t>
            </a:r>
            <a:endParaRPr sz="2800">
              <a:latin typeface="Calibri"/>
              <a:cs typeface="Calibri"/>
            </a:endParaRPr>
          </a:p>
        </p:txBody>
      </p:sp>
      <p:sp>
        <p:nvSpPr>
          <p:cNvPr id="8" name="object 4">
            <a:extLst>
              <a:ext uri="{FF2B5EF4-FFF2-40B4-BE49-F238E27FC236}">
                <a16:creationId xmlns:a16="http://schemas.microsoft.com/office/drawing/2014/main" id="{A4FAF073-E46E-4484-B706-1B729B238775}"/>
              </a:ext>
            </a:extLst>
          </p:cNvPr>
          <p:cNvSpPr txBox="1"/>
          <p:nvPr/>
        </p:nvSpPr>
        <p:spPr>
          <a:xfrm>
            <a:off x="1009704" y="4040188"/>
            <a:ext cx="3460750"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0" dirty="0">
                <a:latin typeface="Calibri"/>
                <a:cs typeface="Calibri"/>
              </a:rPr>
              <a:t>Fully-connected</a:t>
            </a:r>
            <a:r>
              <a:rPr sz="2800" spc="-50" dirty="0">
                <a:latin typeface="Calibri"/>
                <a:cs typeface="Calibri"/>
              </a:rPr>
              <a:t> </a:t>
            </a:r>
            <a:r>
              <a:rPr sz="2800" spc="-30" dirty="0">
                <a:latin typeface="Calibri"/>
                <a:cs typeface="Calibri"/>
              </a:rPr>
              <a:t>layers</a:t>
            </a:r>
            <a:endParaRPr sz="2800">
              <a:latin typeface="Calibri"/>
              <a:cs typeface="Calibri"/>
            </a:endParaRPr>
          </a:p>
        </p:txBody>
      </p:sp>
      <p:sp>
        <p:nvSpPr>
          <p:cNvPr id="9" name="object 5">
            <a:extLst>
              <a:ext uri="{FF2B5EF4-FFF2-40B4-BE49-F238E27FC236}">
                <a16:creationId xmlns:a16="http://schemas.microsoft.com/office/drawing/2014/main" id="{FA16F60F-AF04-4676-89CE-94FCA0AD6DCA}"/>
              </a:ext>
            </a:extLst>
          </p:cNvPr>
          <p:cNvSpPr txBox="1"/>
          <p:nvPr/>
        </p:nvSpPr>
        <p:spPr>
          <a:xfrm>
            <a:off x="1009704" y="5208588"/>
            <a:ext cx="313499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0" dirty="0">
                <a:latin typeface="Calibri"/>
                <a:cs typeface="Calibri"/>
              </a:rPr>
              <a:t>Activation</a:t>
            </a:r>
            <a:r>
              <a:rPr sz="2800" spc="-60" dirty="0">
                <a:latin typeface="Calibri"/>
                <a:cs typeface="Calibri"/>
              </a:rPr>
              <a:t> </a:t>
            </a:r>
            <a:r>
              <a:rPr sz="2800" spc="-5" dirty="0">
                <a:latin typeface="Calibri"/>
                <a:cs typeface="Calibri"/>
              </a:rPr>
              <a:t>functions</a:t>
            </a:r>
            <a:endParaRPr sz="2800">
              <a:latin typeface="Calibri"/>
              <a:cs typeface="Calibri"/>
            </a:endParaRPr>
          </a:p>
        </p:txBody>
      </p:sp>
      <p:sp>
        <p:nvSpPr>
          <p:cNvPr id="10" name="object 7">
            <a:extLst>
              <a:ext uri="{FF2B5EF4-FFF2-40B4-BE49-F238E27FC236}">
                <a16:creationId xmlns:a16="http://schemas.microsoft.com/office/drawing/2014/main" id="{5DDB1EF7-F5A7-435F-BBD6-34A966961345}"/>
              </a:ext>
            </a:extLst>
          </p:cNvPr>
          <p:cNvSpPr txBox="1"/>
          <p:nvPr/>
        </p:nvSpPr>
        <p:spPr>
          <a:xfrm>
            <a:off x="1366139" y="2256159"/>
            <a:ext cx="1534795" cy="462280"/>
          </a:xfrm>
          <a:prstGeom prst="rect">
            <a:avLst/>
          </a:prstGeom>
          <a:solidFill>
            <a:srgbClr val="FFF2CC"/>
          </a:solidFill>
        </p:spPr>
        <p:txBody>
          <a:bodyPr vert="horz" wrap="square" lIns="0" tIns="20320" rIns="0" bIns="0" rtlCol="0">
            <a:spAutoFit/>
          </a:bodyPr>
          <a:lstStyle/>
          <a:p>
            <a:pPr marL="281305">
              <a:lnSpc>
                <a:spcPct val="100000"/>
              </a:lnSpc>
              <a:spcBef>
                <a:spcPts val="160"/>
              </a:spcBef>
            </a:pPr>
            <a:r>
              <a:rPr sz="2400" dirty="0">
                <a:latin typeface="Calibri"/>
                <a:cs typeface="Calibri"/>
              </a:rPr>
              <a:t>#</a:t>
            </a:r>
            <a:r>
              <a:rPr sz="2400" spc="-20" dirty="0">
                <a:latin typeface="Calibri"/>
                <a:cs typeface="Calibri"/>
              </a:rPr>
              <a:t> </a:t>
            </a:r>
            <a:r>
              <a:rPr sz="2400" spc="-15" dirty="0">
                <a:latin typeface="Calibri"/>
                <a:cs typeface="Calibri"/>
              </a:rPr>
              <a:t>Filters</a:t>
            </a:r>
            <a:endParaRPr sz="2400">
              <a:latin typeface="Calibri"/>
              <a:cs typeface="Calibri"/>
            </a:endParaRPr>
          </a:p>
        </p:txBody>
      </p:sp>
      <p:sp>
        <p:nvSpPr>
          <p:cNvPr id="11" name="object 8">
            <a:extLst>
              <a:ext uri="{FF2B5EF4-FFF2-40B4-BE49-F238E27FC236}">
                <a16:creationId xmlns:a16="http://schemas.microsoft.com/office/drawing/2014/main" id="{C708C3ED-C14A-42E7-88FA-82F3523C387F}"/>
              </a:ext>
            </a:extLst>
          </p:cNvPr>
          <p:cNvSpPr txBox="1"/>
          <p:nvPr/>
        </p:nvSpPr>
        <p:spPr>
          <a:xfrm>
            <a:off x="3353886" y="2256159"/>
            <a:ext cx="1797050" cy="462280"/>
          </a:xfrm>
          <a:prstGeom prst="rect">
            <a:avLst/>
          </a:prstGeom>
          <a:solidFill>
            <a:srgbClr val="FFF2CC"/>
          </a:solidFill>
        </p:spPr>
        <p:txBody>
          <a:bodyPr vert="horz" wrap="square" lIns="0" tIns="20320" rIns="0" bIns="0" rtlCol="0">
            <a:spAutoFit/>
          </a:bodyPr>
          <a:lstStyle/>
          <a:p>
            <a:pPr marL="142240">
              <a:lnSpc>
                <a:spcPct val="100000"/>
              </a:lnSpc>
              <a:spcBef>
                <a:spcPts val="160"/>
              </a:spcBef>
              <a:tabLst>
                <a:tab pos="915669" algn="l"/>
              </a:tabLst>
            </a:pPr>
            <a:r>
              <a:rPr sz="2400" spc="-10" dirty="0">
                <a:latin typeface="Calibri"/>
                <a:cs typeface="Calibri"/>
              </a:rPr>
              <a:t>Filter	</a:t>
            </a:r>
            <a:r>
              <a:rPr sz="2400" spc="-5" dirty="0">
                <a:latin typeface="Calibri"/>
                <a:cs typeface="Calibri"/>
              </a:rPr>
              <a:t>shape</a:t>
            </a:r>
            <a:endParaRPr sz="2400">
              <a:latin typeface="Calibri"/>
              <a:cs typeface="Calibri"/>
            </a:endParaRPr>
          </a:p>
        </p:txBody>
      </p:sp>
      <p:sp>
        <p:nvSpPr>
          <p:cNvPr id="12" name="object 9">
            <a:extLst>
              <a:ext uri="{FF2B5EF4-FFF2-40B4-BE49-F238E27FC236}">
                <a16:creationId xmlns:a16="http://schemas.microsoft.com/office/drawing/2014/main" id="{A66AE170-565D-4CED-B8E9-75C1A1EA6E88}"/>
              </a:ext>
            </a:extLst>
          </p:cNvPr>
          <p:cNvSpPr txBox="1"/>
          <p:nvPr/>
        </p:nvSpPr>
        <p:spPr>
          <a:xfrm>
            <a:off x="5603570" y="2256159"/>
            <a:ext cx="1304925" cy="462280"/>
          </a:xfrm>
          <a:prstGeom prst="rect">
            <a:avLst/>
          </a:prstGeom>
          <a:solidFill>
            <a:srgbClr val="FFF2CC"/>
          </a:solidFill>
        </p:spPr>
        <p:txBody>
          <a:bodyPr vert="horz" wrap="square" lIns="0" tIns="20320" rIns="0" bIns="0" rtlCol="0">
            <a:spAutoFit/>
          </a:bodyPr>
          <a:lstStyle/>
          <a:p>
            <a:pPr marL="287020">
              <a:lnSpc>
                <a:spcPct val="100000"/>
              </a:lnSpc>
              <a:spcBef>
                <a:spcPts val="160"/>
              </a:spcBef>
            </a:pPr>
            <a:r>
              <a:rPr sz="2400" spc="-5" dirty="0">
                <a:latin typeface="Calibri"/>
                <a:cs typeface="Calibri"/>
              </a:rPr>
              <a:t>Stride</a:t>
            </a:r>
            <a:endParaRPr sz="2400">
              <a:latin typeface="Calibri"/>
              <a:cs typeface="Calibri"/>
            </a:endParaRPr>
          </a:p>
        </p:txBody>
      </p:sp>
      <p:sp>
        <p:nvSpPr>
          <p:cNvPr id="13" name="object 10">
            <a:extLst>
              <a:ext uri="{FF2B5EF4-FFF2-40B4-BE49-F238E27FC236}">
                <a16:creationId xmlns:a16="http://schemas.microsoft.com/office/drawing/2014/main" id="{1572C4E9-6EC3-42D8-AE97-99635B2A3607}"/>
              </a:ext>
            </a:extLst>
          </p:cNvPr>
          <p:cNvSpPr txBox="1"/>
          <p:nvPr/>
        </p:nvSpPr>
        <p:spPr>
          <a:xfrm>
            <a:off x="7360934" y="2256159"/>
            <a:ext cx="1976120" cy="462280"/>
          </a:xfrm>
          <a:prstGeom prst="rect">
            <a:avLst/>
          </a:prstGeom>
          <a:solidFill>
            <a:srgbClr val="FFF2CC"/>
          </a:solidFill>
        </p:spPr>
        <p:txBody>
          <a:bodyPr vert="horz" wrap="square" lIns="0" tIns="20320" rIns="0" bIns="0" rtlCol="0">
            <a:spAutoFit/>
          </a:bodyPr>
          <a:lstStyle/>
          <a:p>
            <a:pPr marL="164465">
              <a:lnSpc>
                <a:spcPct val="100000"/>
              </a:lnSpc>
              <a:spcBef>
                <a:spcPts val="160"/>
              </a:spcBef>
            </a:pPr>
            <a:r>
              <a:rPr sz="2400" spc="-10" dirty="0">
                <a:latin typeface="Calibri"/>
                <a:cs typeface="Calibri"/>
              </a:rPr>
              <a:t>Zero-padding</a:t>
            </a:r>
            <a:endParaRPr sz="2400">
              <a:latin typeface="Calibri"/>
              <a:cs typeface="Calibri"/>
            </a:endParaRPr>
          </a:p>
        </p:txBody>
      </p:sp>
      <p:sp>
        <p:nvSpPr>
          <p:cNvPr id="14" name="object 11">
            <a:extLst>
              <a:ext uri="{FF2B5EF4-FFF2-40B4-BE49-F238E27FC236}">
                <a16:creationId xmlns:a16="http://schemas.microsoft.com/office/drawing/2014/main" id="{C4B168B3-72FA-4E1F-AF62-4E58E1B879DE}"/>
              </a:ext>
            </a:extLst>
          </p:cNvPr>
          <p:cNvSpPr txBox="1"/>
          <p:nvPr/>
        </p:nvSpPr>
        <p:spPr>
          <a:xfrm>
            <a:off x="1366138" y="3434092"/>
            <a:ext cx="2784475" cy="462280"/>
          </a:xfrm>
          <a:prstGeom prst="rect">
            <a:avLst/>
          </a:prstGeom>
          <a:solidFill>
            <a:srgbClr val="FFF2CC"/>
          </a:solidFill>
        </p:spPr>
        <p:txBody>
          <a:bodyPr vert="horz" wrap="square" lIns="0" tIns="20320" rIns="0" bIns="0" rtlCol="0">
            <a:spAutoFit/>
          </a:bodyPr>
          <a:lstStyle/>
          <a:p>
            <a:pPr marL="156845">
              <a:lnSpc>
                <a:spcPct val="100000"/>
              </a:lnSpc>
              <a:spcBef>
                <a:spcPts val="160"/>
              </a:spcBef>
            </a:pPr>
            <a:r>
              <a:rPr sz="2400" spc="-15" dirty="0">
                <a:latin typeface="Calibri"/>
                <a:cs typeface="Calibri"/>
              </a:rPr>
              <a:t>MaxPool </a:t>
            </a:r>
            <a:r>
              <a:rPr sz="2400" spc="-5" dirty="0">
                <a:latin typeface="Calibri"/>
                <a:cs typeface="Calibri"/>
              </a:rPr>
              <a:t>or</a:t>
            </a:r>
            <a:r>
              <a:rPr sz="2400" spc="-25" dirty="0">
                <a:latin typeface="Calibri"/>
                <a:cs typeface="Calibri"/>
              </a:rPr>
              <a:t> AvgPool</a:t>
            </a:r>
            <a:endParaRPr sz="2400">
              <a:latin typeface="Calibri"/>
              <a:cs typeface="Calibri"/>
            </a:endParaRPr>
          </a:p>
        </p:txBody>
      </p:sp>
      <p:sp>
        <p:nvSpPr>
          <p:cNvPr id="15" name="object 12">
            <a:extLst>
              <a:ext uri="{FF2B5EF4-FFF2-40B4-BE49-F238E27FC236}">
                <a16:creationId xmlns:a16="http://schemas.microsoft.com/office/drawing/2014/main" id="{AA11CD23-44B1-46F9-A933-86A769CC9BBA}"/>
              </a:ext>
            </a:extLst>
          </p:cNvPr>
          <p:cNvSpPr txBox="1"/>
          <p:nvPr/>
        </p:nvSpPr>
        <p:spPr>
          <a:xfrm>
            <a:off x="4576657" y="3434092"/>
            <a:ext cx="1417320" cy="462280"/>
          </a:xfrm>
          <a:prstGeom prst="rect">
            <a:avLst/>
          </a:prstGeom>
          <a:solidFill>
            <a:srgbClr val="FFF2CC"/>
          </a:solidFill>
        </p:spPr>
        <p:txBody>
          <a:bodyPr vert="horz" wrap="square" lIns="0" tIns="20320" rIns="0" bIns="0" rtlCol="0">
            <a:spAutoFit/>
          </a:bodyPr>
          <a:lstStyle/>
          <a:p>
            <a:pPr marL="175260">
              <a:lnSpc>
                <a:spcPct val="100000"/>
              </a:lnSpc>
              <a:spcBef>
                <a:spcPts val="160"/>
              </a:spcBef>
            </a:pPr>
            <a:r>
              <a:rPr sz="2400" spc="-20" dirty="0">
                <a:latin typeface="Calibri"/>
                <a:cs typeface="Calibri"/>
              </a:rPr>
              <a:t>Pool</a:t>
            </a:r>
            <a:r>
              <a:rPr sz="2400" spc="-35" dirty="0">
                <a:latin typeface="Calibri"/>
                <a:cs typeface="Calibri"/>
              </a:rPr>
              <a:t> </a:t>
            </a:r>
            <a:r>
              <a:rPr sz="2400" spc="-30" dirty="0">
                <a:latin typeface="Calibri"/>
                <a:cs typeface="Calibri"/>
              </a:rPr>
              <a:t>size</a:t>
            </a:r>
            <a:endParaRPr sz="2400">
              <a:latin typeface="Calibri"/>
              <a:cs typeface="Calibri"/>
            </a:endParaRPr>
          </a:p>
        </p:txBody>
      </p:sp>
      <p:sp>
        <p:nvSpPr>
          <p:cNvPr id="16" name="object 13">
            <a:extLst>
              <a:ext uri="{FF2B5EF4-FFF2-40B4-BE49-F238E27FC236}">
                <a16:creationId xmlns:a16="http://schemas.microsoft.com/office/drawing/2014/main" id="{ECD1AD76-CD9E-4915-877B-3AE0C283B59D}"/>
              </a:ext>
            </a:extLst>
          </p:cNvPr>
          <p:cNvSpPr txBox="1"/>
          <p:nvPr/>
        </p:nvSpPr>
        <p:spPr>
          <a:xfrm>
            <a:off x="6419747" y="3434091"/>
            <a:ext cx="1617345" cy="462280"/>
          </a:xfrm>
          <a:prstGeom prst="rect">
            <a:avLst/>
          </a:prstGeom>
          <a:solidFill>
            <a:srgbClr val="FFF2CC"/>
          </a:solidFill>
        </p:spPr>
        <p:txBody>
          <a:bodyPr vert="horz" wrap="square" lIns="0" tIns="20320" rIns="0" bIns="0" rtlCol="0">
            <a:spAutoFit/>
          </a:bodyPr>
          <a:lstStyle/>
          <a:p>
            <a:pPr marL="149860">
              <a:lnSpc>
                <a:spcPct val="100000"/>
              </a:lnSpc>
              <a:spcBef>
                <a:spcPts val="160"/>
              </a:spcBef>
            </a:pPr>
            <a:r>
              <a:rPr sz="2400" spc="-20" dirty="0">
                <a:latin typeface="Calibri"/>
                <a:cs typeface="Calibri"/>
              </a:rPr>
              <a:t>Pool</a:t>
            </a:r>
            <a:r>
              <a:rPr sz="2400" spc="-30" dirty="0">
                <a:latin typeface="Calibri"/>
                <a:cs typeface="Calibri"/>
              </a:rPr>
              <a:t> </a:t>
            </a:r>
            <a:r>
              <a:rPr sz="2400" spc="-10" dirty="0">
                <a:latin typeface="Calibri"/>
                <a:cs typeface="Calibri"/>
              </a:rPr>
              <a:t>stride</a:t>
            </a:r>
            <a:endParaRPr sz="2400">
              <a:latin typeface="Calibri"/>
              <a:cs typeface="Calibri"/>
            </a:endParaRPr>
          </a:p>
        </p:txBody>
      </p:sp>
      <p:sp>
        <p:nvSpPr>
          <p:cNvPr id="17" name="object 14">
            <a:extLst>
              <a:ext uri="{FF2B5EF4-FFF2-40B4-BE49-F238E27FC236}">
                <a16:creationId xmlns:a16="http://schemas.microsoft.com/office/drawing/2014/main" id="{8B8F30BD-22C8-429C-B612-52BFEC1D7592}"/>
              </a:ext>
            </a:extLst>
          </p:cNvPr>
          <p:cNvSpPr txBox="1"/>
          <p:nvPr/>
        </p:nvSpPr>
        <p:spPr>
          <a:xfrm>
            <a:off x="1366138" y="4620889"/>
            <a:ext cx="1313180" cy="462280"/>
          </a:xfrm>
          <a:prstGeom prst="rect">
            <a:avLst/>
          </a:prstGeom>
          <a:solidFill>
            <a:srgbClr val="FFF2CC"/>
          </a:solidFill>
        </p:spPr>
        <p:txBody>
          <a:bodyPr vert="horz" wrap="square" lIns="0" tIns="20320" rIns="0" bIns="0" rtlCol="0">
            <a:spAutoFit/>
          </a:bodyPr>
          <a:lstStyle/>
          <a:p>
            <a:pPr marL="274320">
              <a:lnSpc>
                <a:spcPct val="100000"/>
              </a:lnSpc>
              <a:spcBef>
                <a:spcPts val="160"/>
              </a:spcBef>
            </a:pPr>
            <a:r>
              <a:rPr sz="2400" spc="-5" dirty="0">
                <a:latin typeface="Calibri"/>
                <a:cs typeface="Calibri"/>
              </a:rPr>
              <a:t>Width</a:t>
            </a:r>
            <a:endParaRPr sz="2400">
              <a:latin typeface="Calibri"/>
              <a:cs typeface="Calibri"/>
            </a:endParaRPr>
          </a:p>
        </p:txBody>
      </p:sp>
      <p:sp>
        <p:nvSpPr>
          <p:cNvPr id="18" name="object 15">
            <a:extLst>
              <a:ext uri="{FF2B5EF4-FFF2-40B4-BE49-F238E27FC236}">
                <a16:creationId xmlns:a16="http://schemas.microsoft.com/office/drawing/2014/main" id="{39821667-37FE-4ED3-8C96-FCC24D579916}"/>
              </a:ext>
            </a:extLst>
          </p:cNvPr>
          <p:cNvSpPr txBox="1"/>
          <p:nvPr/>
        </p:nvSpPr>
        <p:spPr>
          <a:xfrm>
            <a:off x="1366138" y="5807684"/>
            <a:ext cx="1313180" cy="462280"/>
          </a:xfrm>
          <a:prstGeom prst="rect">
            <a:avLst/>
          </a:prstGeom>
          <a:solidFill>
            <a:srgbClr val="FFF2CC"/>
          </a:solidFill>
        </p:spPr>
        <p:txBody>
          <a:bodyPr vert="horz" wrap="square" lIns="0" tIns="20320" rIns="0" bIns="0" rtlCol="0">
            <a:spAutoFit/>
          </a:bodyPr>
          <a:lstStyle/>
          <a:p>
            <a:pPr marL="340995">
              <a:lnSpc>
                <a:spcPct val="100000"/>
              </a:lnSpc>
              <a:spcBef>
                <a:spcPts val="160"/>
              </a:spcBef>
            </a:pPr>
            <a:r>
              <a:rPr sz="2400" spc="-25" dirty="0">
                <a:latin typeface="Calibri"/>
                <a:cs typeface="Calibri"/>
              </a:rPr>
              <a:t>ReLU</a:t>
            </a:r>
            <a:endParaRPr sz="2400">
              <a:latin typeface="Calibri"/>
              <a:cs typeface="Calibri"/>
            </a:endParaRPr>
          </a:p>
        </p:txBody>
      </p:sp>
      <p:sp>
        <p:nvSpPr>
          <p:cNvPr id="19" name="object 16">
            <a:extLst>
              <a:ext uri="{FF2B5EF4-FFF2-40B4-BE49-F238E27FC236}">
                <a16:creationId xmlns:a16="http://schemas.microsoft.com/office/drawing/2014/main" id="{8B487FD5-6843-4B5A-BDC8-9ED4C1A813CA}"/>
              </a:ext>
            </a:extLst>
          </p:cNvPr>
          <p:cNvSpPr txBox="1"/>
          <p:nvPr/>
        </p:nvSpPr>
        <p:spPr>
          <a:xfrm>
            <a:off x="3113976" y="5807684"/>
            <a:ext cx="1313180" cy="462280"/>
          </a:xfrm>
          <a:prstGeom prst="rect">
            <a:avLst/>
          </a:prstGeom>
          <a:solidFill>
            <a:srgbClr val="FFF2CC"/>
          </a:solidFill>
        </p:spPr>
        <p:txBody>
          <a:bodyPr vert="horz" wrap="square" lIns="0" tIns="20320" rIns="0" bIns="0" rtlCol="0">
            <a:spAutoFit/>
          </a:bodyPr>
          <a:lstStyle/>
          <a:p>
            <a:pPr marL="140335">
              <a:lnSpc>
                <a:spcPct val="100000"/>
              </a:lnSpc>
              <a:spcBef>
                <a:spcPts val="160"/>
              </a:spcBef>
            </a:pPr>
            <a:r>
              <a:rPr sz="2400" spc="-10" dirty="0">
                <a:latin typeface="Calibri"/>
                <a:cs typeface="Calibri"/>
              </a:rPr>
              <a:t>SoftMax</a:t>
            </a:r>
            <a:endParaRPr sz="2400">
              <a:latin typeface="Calibri"/>
              <a:cs typeface="Calibri"/>
            </a:endParaRPr>
          </a:p>
        </p:txBody>
      </p:sp>
      <p:sp>
        <p:nvSpPr>
          <p:cNvPr id="20" name="object 17">
            <a:extLst>
              <a:ext uri="{FF2B5EF4-FFF2-40B4-BE49-F238E27FC236}">
                <a16:creationId xmlns:a16="http://schemas.microsoft.com/office/drawing/2014/main" id="{90DA03ED-B40E-4660-B647-308809B2C89D}"/>
              </a:ext>
            </a:extLst>
          </p:cNvPr>
          <p:cNvSpPr txBox="1"/>
          <p:nvPr/>
        </p:nvSpPr>
        <p:spPr>
          <a:xfrm>
            <a:off x="4861815" y="5807683"/>
            <a:ext cx="1313180" cy="462280"/>
          </a:xfrm>
          <a:prstGeom prst="rect">
            <a:avLst/>
          </a:prstGeom>
          <a:solidFill>
            <a:srgbClr val="FFF2CC"/>
          </a:solidFill>
        </p:spPr>
        <p:txBody>
          <a:bodyPr vert="horz" wrap="square" lIns="0" tIns="20320" rIns="0" bIns="0" rtlCol="0">
            <a:spAutoFit/>
          </a:bodyPr>
          <a:lstStyle/>
          <a:p>
            <a:pPr marL="163195">
              <a:lnSpc>
                <a:spcPct val="100000"/>
              </a:lnSpc>
              <a:spcBef>
                <a:spcPts val="160"/>
              </a:spcBef>
            </a:pPr>
            <a:r>
              <a:rPr sz="2400" spc="-5" dirty="0">
                <a:latin typeface="Calibri"/>
                <a:cs typeface="Calibri"/>
              </a:rPr>
              <a:t>Sigmoid</a:t>
            </a:r>
            <a:endParaRPr sz="2400">
              <a:latin typeface="Calibri"/>
              <a:cs typeface="Calibri"/>
            </a:endParaRPr>
          </a:p>
        </p:txBody>
      </p:sp>
    </p:spTree>
    <p:extLst>
      <p:ext uri="{BB962C8B-B14F-4D97-AF65-F5344CB8AC3E}">
        <p14:creationId xmlns:p14="http://schemas.microsoft.com/office/powerpoint/2010/main" val="620725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250E-FE22-4797-9AD6-667DA7D5B4E5}"/>
              </a:ext>
            </a:extLst>
          </p:cNvPr>
          <p:cNvSpPr>
            <a:spLocks noGrp="1"/>
          </p:cNvSpPr>
          <p:nvPr>
            <p:ph type="title"/>
          </p:nvPr>
        </p:nvSpPr>
        <p:spPr/>
        <p:txBody>
          <a:bodyPr/>
          <a:lstStyle/>
          <a:p>
            <a:r>
              <a:rPr lang="en-US" spc="110" dirty="0"/>
              <a:t>Hyper-Parameters </a:t>
            </a:r>
            <a:r>
              <a:rPr lang="en-US" spc="165" dirty="0"/>
              <a:t>for </a:t>
            </a:r>
            <a:r>
              <a:rPr lang="en-US" spc="180" dirty="0"/>
              <a:t>Network</a:t>
            </a:r>
            <a:r>
              <a:rPr lang="en-US" spc="690" dirty="0"/>
              <a:t> </a:t>
            </a:r>
            <a:r>
              <a:rPr lang="en-US" spc="114" dirty="0"/>
              <a:t>Structure</a:t>
            </a:r>
            <a:endParaRPr lang="en-US" dirty="0"/>
          </a:p>
        </p:txBody>
      </p:sp>
      <p:sp>
        <p:nvSpPr>
          <p:cNvPr id="4" name="object 2">
            <a:extLst>
              <a:ext uri="{FF2B5EF4-FFF2-40B4-BE49-F238E27FC236}">
                <a16:creationId xmlns:a16="http://schemas.microsoft.com/office/drawing/2014/main" id="{DE94683F-0032-4F63-9B97-21365BDFE068}"/>
              </a:ext>
            </a:extLst>
          </p:cNvPr>
          <p:cNvSpPr txBox="1"/>
          <p:nvPr/>
        </p:nvSpPr>
        <p:spPr>
          <a:xfrm>
            <a:off x="944245" y="1795187"/>
            <a:ext cx="2249170"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5" dirty="0">
                <a:latin typeface="Calibri"/>
                <a:cs typeface="Calibri"/>
              </a:rPr>
              <a:t>Loss</a:t>
            </a:r>
            <a:r>
              <a:rPr sz="2800" spc="-50" dirty="0">
                <a:latin typeface="Calibri"/>
                <a:cs typeface="Calibri"/>
              </a:rPr>
              <a:t> </a:t>
            </a:r>
            <a:r>
              <a:rPr sz="2800" spc="-5" dirty="0">
                <a:latin typeface="Calibri"/>
                <a:cs typeface="Calibri"/>
              </a:rPr>
              <a:t>function.</a:t>
            </a:r>
            <a:endParaRPr sz="2800">
              <a:latin typeface="Calibri"/>
              <a:cs typeface="Calibri"/>
            </a:endParaRPr>
          </a:p>
        </p:txBody>
      </p:sp>
      <p:sp>
        <p:nvSpPr>
          <p:cNvPr id="5" name="object 3">
            <a:extLst>
              <a:ext uri="{FF2B5EF4-FFF2-40B4-BE49-F238E27FC236}">
                <a16:creationId xmlns:a16="http://schemas.microsoft.com/office/drawing/2014/main" id="{E2DD926D-DE43-47CB-95FA-81AEF9380DDD}"/>
              </a:ext>
            </a:extLst>
          </p:cNvPr>
          <p:cNvSpPr txBox="1"/>
          <p:nvPr/>
        </p:nvSpPr>
        <p:spPr>
          <a:xfrm>
            <a:off x="944245" y="3839887"/>
            <a:ext cx="10303510"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5" dirty="0">
                <a:latin typeface="Calibri"/>
                <a:cs typeface="Calibri"/>
              </a:rPr>
              <a:t>Optimization </a:t>
            </a:r>
            <a:r>
              <a:rPr sz="2800" spc="-10" dirty="0">
                <a:latin typeface="Calibri"/>
                <a:cs typeface="Calibri"/>
              </a:rPr>
              <a:t>algorithm </a:t>
            </a:r>
            <a:r>
              <a:rPr sz="2800" spc="-5" dirty="0">
                <a:latin typeface="Calibri"/>
                <a:cs typeface="Calibri"/>
              </a:rPr>
              <a:t>(and its </a:t>
            </a:r>
            <a:r>
              <a:rPr sz="2800" spc="-20" dirty="0">
                <a:latin typeface="Calibri"/>
                <a:cs typeface="Calibri"/>
              </a:rPr>
              <a:t>hyper-parameters, </a:t>
            </a:r>
            <a:r>
              <a:rPr sz="2800" dirty="0">
                <a:latin typeface="Calibri"/>
                <a:cs typeface="Calibri"/>
              </a:rPr>
              <a:t>e.g., </a:t>
            </a:r>
            <a:r>
              <a:rPr sz="2800" spc="-5" dirty="0">
                <a:latin typeface="Calibri"/>
                <a:cs typeface="Calibri"/>
              </a:rPr>
              <a:t>learning</a:t>
            </a:r>
            <a:r>
              <a:rPr sz="2800" spc="155" dirty="0">
                <a:latin typeface="Calibri"/>
                <a:cs typeface="Calibri"/>
              </a:rPr>
              <a:t> </a:t>
            </a:r>
            <a:r>
              <a:rPr sz="2800" spc="-25" dirty="0">
                <a:latin typeface="Calibri"/>
                <a:cs typeface="Calibri"/>
              </a:rPr>
              <a:t>rate).</a:t>
            </a:r>
            <a:endParaRPr sz="2800">
              <a:latin typeface="Calibri"/>
              <a:cs typeface="Calibri"/>
            </a:endParaRPr>
          </a:p>
        </p:txBody>
      </p:sp>
      <p:sp>
        <p:nvSpPr>
          <p:cNvPr id="6" name="object 4">
            <a:extLst>
              <a:ext uri="{FF2B5EF4-FFF2-40B4-BE49-F238E27FC236}">
                <a16:creationId xmlns:a16="http://schemas.microsoft.com/office/drawing/2014/main" id="{94780F28-A615-4C48-87FC-038EBB599168}"/>
              </a:ext>
            </a:extLst>
          </p:cNvPr>
          <p:cNvSpPr txBox="1"/>
          <p:nvPr/>
        </p:nvSpPr>
        <p:spPr>
          <a:xfrm>
            <a:off x="944245" y="5376587"/>
            <a:ext cx="339026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5" dirty="0">
                <a:latin typeface="Calibri"/>
                <a:cs typeface="Calibri"/>
              </a:rPr>
              <a:t>Random</a:t>
            </a:r>
            <a:r>
              <a:rPr sz="2800" spc="-15" dirty="0">
                <a:latin typeface="Calibri"/>
                <a:cs typeface="Calibri"/>
              </a:rPr>
              <a:t> initialization.</a:t>
            </a:r>
            <a:endParaRPr sz="2800">
              <a:latin typeface="Calibri"/>
              <a:cs typeface="Calibri"/>
            </a:endParaRPr>
          </a:p>
        </p:txBody>
      </p:sp>
      <p:sp>
        <p:nvSpPr>
          <p:cNvPr id="7" name="object 6">
            <a:extLst>
              <a:ext uri="{FF2B5EF4-FFF2-40B4-BE49-F238E27FC236}">
                <a16:creationId xmlns:a16="http://schemas.microsoft.com/office/drawing/2014/main" id="{287C9E46-3D52-4A6A-9038-151E802A576A}"/>
              </a:ext>
            </a:extLst>
          </p:cNvPr>
          <p:cNvSpPr txBox="1"/>
          <p:nvPr/>
        </p:nvSpPr>
        <p:spPr>
          <a:xfrm>
            <a:off x="1215548" y="2404377"/>
            <a:ext cx="4378325" cy="462280"/>
          </a:xfrm>
          <a:prstGeom prst="rect">
            <a:avLst/>
          </a:prstGeom>
          <a:solidFill>
            <a:srgbClr val="FFF2CC"/>
          </a:solidFill>
        </p:spPr>
        <p:txBody>
          <a:bodyPr vert="horz" wrap="square" lIns="0" tIns="20320" rIns="0" bIns="0" rtlCol="0">
            <a:spAutoFit/>
          </a:bodyPr>
          <a:lstStyle/>
          <a:p>
            <a:pPr marL="291465">
              <a:lnSpc>
                <a:spcPct val="100000"/>
              </a:lnSpc>
              <a:spcBef>
                <a:spcPts val="160"/>
              </a:spcBef>
            </a:pPr>
            <a:r>
              <a:rPr sz="2400" spc="-10" dirty="0">
                <a:latin typeface="Calibri"/>
                <a:cs typeface="Calibri"/>
              </a:rPr>
              <a:t>Cross-entropy </a:t>
            </a:r>
            <a:r>
              <a:rPr sz="2400" spc="-20" dirty="0">
                <a:latin typeface="Calibri"/>
                <a:cs typeface="Calibri"/>
              </a:rPr>
              <a:t>for</a:t>
            </a:r>
            <a:r>
              <a:rPr sz="2400" spc="-15" dirty="0">
                <a:latin typeface="Calibri"/>
                <a:cs typeface="Calibri"/>
              </a:rPr>
              <a:t> </a:t>
            </a:r>
            <a:r>
              <a:rPr sz="2400" spc="-10" dirty="0">
                <a:latin typeface="Calibri"/>
                <a:cs typeface="Calibri"/>
              </a:rPr>
              <a:t>classification</a:t>
            </a:r>
            <a:endParaRPr sz="2400">
              <a:latin typeface="Calibri"/>
              <a:cs typeface="Calibri"/>
            </a:endParaRPr>
          </a:p>
        </p:txBody>
      </p:sp>
      <p:sp>
        <p:nvSpPr>
          <p:cNvPr id="8" name="object 7">
            <a:extLst>
              <a:ext uri="{FF2B5EF4-FFF2-40B4-BE49-F238E27FC236}">
                <a16:creationId xmlns:a16="http://schemas.microsoft.com/office/drawing/2014/main" id="{CAAFEDB5-62A9-43AB-BA07-54FFF301B503}"/>
              </a:ext>
            </a:extLst>
          </p:cNvPr>
          <p:cNvSpPr txBox="1"/>
          <p:nvPr/>
        </p:nvSpPr>
        <p:spPr>
          <a:xfrm>
            <a:off x="1215547" y="2983086"/>
            <a:ext cx="6513195" cy="462280"/>
          </a:xfrm>
          <a:prstGeom prst="rect">
            <a:avLst/>
          </a:prstGeom>
          <a:solidFill>
            <a:srgbClr val="FFF2CC"/>
          </a:solidFill>
        </p:spPr>
        <p:txBody>
          <a:bodyPr vert="horz" wrap="square" lIns="0" tIns="20320" rIns="0" bIns="0" rtlCol="0">
            <a:spAutoFit/>
          </a:bodyPr>
          <a:lstStyle/>
          <a:p>
            <a:pPr marL="203200">
              <a:lnSpc>
                <a:spcPct val="100000"/>
              </a:lnSpc>
              <a:spcBef>
                <a:spcPts val="160"/>
              </a:spcBef>
            </a:pPr>
            <a:r>
              <a:rPr sz="2400" dirty="0">
                <a:latin typeface="Calibri"/>
                <a:cs typeface="Calibri"/>
              </a:rPr>
              <a:t>L1 </a:t>
            </a:r>
            <a:r>
              <a:rPr sz="2400" spc="-5" dirty="0">
                <a:latin typeface="Calibri"/>
                <a:cs typeface="Calibri"/>
              </a:rPr>
              <a:t>or </a:t>
            </a:r>
            <a:r>
              <a:rPr sz="2400" dirty="0">
                <a:latin typeface="Calibri"/>
                <a:cs typeface="Calibri"/>
              </a:rPr>
              <a:t>L2 </a:t>
            </a:r>
            <a:r>
              <a:rPr sz="2400" spc="-20" dirty="0">
                <a:latin typeface="Calibri"/>
                <a:cs typeface="Calibri"/>
              </a:rPr>
              <a:t>for </a:t>
            </a:r>
            <a:r>
              <a:rPr sz="2400" spc="-10" dirty="0">
                <a:latin typeface="Calibri"/>
                <a:cs typeface="Calibri"/>
              </a:rPr>
              <a:t>regression </a:t>
            </a:r>
            <a:r>
              <a:rPr sz="2400" spc="-5" dirty="0">
                <a:latin typeface="Calibri"/>
                <a:cs typeface="Calibri"/>
              </a:rPr>
              <a:t>(the labels </a:t>
            </a:r>
            <a:r>
              <a:rPr sz="2400" spc="-15" dirty="0">
                <a:latin typeface="Calibri"/>
                <a:cs typeface="Calibri"/>
              </a:rPr>
              <a:t>are</a:t>
            </a:r>
            <a:r>
              <a:rPr sz="2400" spc="10" dirty="0">
                <a:latin typeface="Calibri"/>
                <a:cs typeface="Calibri"/>
              </a:rPr>
              <a:t> </a:t>
            </a:r>
            <a:r>
              <a:rPr sz="2400" spc="-10" dirty="0">
                <a:latin typeface="Calibri"/>
                <a:cs typeface="Calibri"/>
              </a:rPr>
              <a:t>continuous)</a:t>
            </a:r>
            <a:endParaRPr sz="2400" dirty="0">
              <a:latin typeface="Calibri"/>
              <a:cs typeface="Calibri"/>
            </a:endParaRPr>
          </a:p>
        </p:txBody>
      </p:sp>
      <p:sp>
        <p:nvSpPr>
          <p:cNvPr id="9" name="object 8">
            <a:extLst>
              <a:ext uri="{FF2B5EF4-FFF2-40B4-BE49-F238E27FC236}">
                <a16:creationId xmlns:a16="http://schemas.microsoft.com/office/drawing/2014/main" id="{93F51731-E08B-4117-8DA7-E1363C7F8768}"/>
              </a:ext>
            </a:extLst>
          </p:cNvPr>
          <p:cNvSpPr txBox="1"/>
          <p:nvPr/>
        </p:nvSpPr>
        <p:spPr>
          <a:xfrm>
            <a:off x="1272698" y="4485660"/>
            <a:ext cx="983615" cy="477520"/>
          </a:xfrm>
          <a:prstGeom prst="rect">
            <a:avLst/>
          </a:prstGeom>
          <a:solidFill>
            <a:srgbClr val="FFF2CC"/>
          </a:solidFill>
        </p:spPr>
        <p:txBody>
          <a:bodyPr vert="horz" wrap="square" lIns="0" tIns="20320" rIns="0" bIns="0" rtlCol="0">
            <a:spAutoFit/>
          </a:bodyPr>
          <a:lstStyle/>
          <a:p>
            <a:pPr marL="231775">
              <a:lnSpc>
                <a:spcPct val="100000"/>
              </a:lnSpc>
              <a:spcBef>
                <a:spcPts val="160"/>
              </a:spcBef>
            </a:pPr>
            <a:r>
              <a:rPr sz="2400" spc="-5" dirty="0">
                <a:latin typeface="Calibri"/>
                <a:cs typeface="Calibri"/>
              </a:rPr>
              <a:t>SGD</a:t>
            </a:r>
            <a:endParaRPr sz="2400">
              <a:latin typeface="Calibri"/>
              <a:cs typeface="Calibri"/>
            </a:endParaRPr>
          </a:p>
        </p:txBody>
      </p:sp>
      <p:sp>
        <p:nvSpPr>
          <p:cNvPr id="10" name="object 9">
            <a:extLst>
              <a:ext uri="{FF2B5EF4-FFF2-40B4-BE49-F238E27FC236}">
                <a16:creationId xmlns:a16="http://schemas.microsoft.com/office/drawing/2014/main" id="{C09143C9-2BF1-4221-B520-EE9FE05C62BC}"/>
              </a:ext>
            </a:extLst>
          </p:cNvPr>
          <p:cNvSpPr txBox="1"/>
          <p:nvPr/>
        </p:nvSpPr>
        <p:spPr>
          <a:xfrm>
            <a:off x="2450228" y="4485660"/>
            <a:ext cx="2949575" cy="462280"/>
          </a:xfrm>
          <a:prstGeom prst="rect">
            <a:avLst/>
          </a:prstGeom>
          <a:solidFill>
            <a:srgbClr val="FFF2CC"/>
          </a:solidFill>
        </p:spPr>
        <p:txBody>
          <a:bodyPr vert="horz" wrap="square" lIns="0" tIns="20320" rIns="0" bIns="0" rtlCol="0">
            <a:spAutoFit/>
          </a:bodyPr>
          <a:lstStyle/>
          <a:p>
            <a:pPr marL="141605">
              <a:lnSpc>
                <a:spcPct val="100000"/>
              </a:lnSpc>
              <a:spcBef>
                <a:spcPts val="160"/>
              </a:spcBef>
            </a:pPr>
            <a:r>
              <a:rPr sz="2400" spc="-5" dirty="0">
                <a:latin typeface="Calibri"/>
                <a:cs typeface="Calibri"/>
              </a:rPr>
              <a:t>SGD with</a:t>
            </a:r>
            <a:r>
              <a:rPr sz="2400" spc="-60" dirty="0">
                <a:latin typeface="Calibri"/>
                <a:cs typeface="Calibri"/>
              </a:rPr>
              <a:t> </a:t>
            </a:r>
            <a:r>
              <a:rPr sz="2400" spc="-5" dirty="0">
                <a:latin typeface="Calibri"/>
                <a:cs typeface="Calibri"/>
              </a:rPr>
              <a:t>momentum</a:t>
            </a:r>
            <a:endParaRPr sz="2400">
              <a:latin typeface="Calibri"/>
              <a:cs typeface="Calibri"/>
            </a:endParaRPr>
          </a:p>
        </p:txBody>
      </p:sp>
      <p:sp>
        <p:nvSpPr>
          <p:cNvPr id="11" name="object 10">
            <a:extLst>
              <a:ext uri="{FF2B5EF4-FFF2-40B4-BE49-F238E27FC236}">
                <a16:creationId xmlns:a16="http://schemas.microsoft.com/office/drawing/2014/main" id="{75DAF9EB-FFC1-47E4-9FCD-87C5AF38278F}"/>
              </a:ext>
            </a:extLst>
          </p:cNvPr>
          <p:cNvSpPr txBox="1"/>
          <p:nvPr/>
        </p:nvSpPr>
        <p:spPr>
          <a:xfrm>
            <a:off x="5593477" y="4482502"/>
            <a:ext cx="1591945" cy="462280"/>
          </a:xfrm>
          <a:prstGeom prst="rect">
            <a:avLst/>
          </a:prstGeom>
          <a:solidFill>
            <a:srgbClr val="FFF2CC"/>
          </a:solidFill>
        </p:spPr>
        <p:txBody>
          <a:bodyPr vert="horz" wrap="square" lIns="0" tIns="20320" rIns="0" bIns="0" rtlCol="0">
            <a:spAutoFit/>
          </a:bodyPr>
          <a:lstStyle/>
          <a:p>
            <a:pPr marL="254635">
              <a:lnSpc>
                <a:spcPct val="100000"/>
              </a:lnSpc>
              <a:spcBef>
                <a:spcPts val="160"/>
              </a:spcBef>
            </a:pPr>
            <a:r>
              <a:rPr sz="2400" spc="-10" dirty="0">
                <a:latin typeface="Calibri"/>
                <a:cs typeface="Calibri"/>
              </a:rPr>
              <a:t>AdaGrad</a:t>
            </a:r>
            <a:endParaRPr sz="2400" dirty="0">
              <a:latin typeface="Calibri"/>
              <a:cs typeface="Calibri"/>
            </a:endParaRPr>
          </a:p>
        </p:txBody>
      </p:sp>
      <p:sp>
        <p:nvSpPr>
          <p:cNvPr id="12" name="object 11">
            <a:extLst>
              <a:ext uri="{FF2B5EF4-FFF2-40B4-BE49-F238E27FC236}">
                <a16:creationId xmlns:a16="http://schemas.microsoft.com/office/drawing/2014/main" id="{893933F4-E877-4E12-8101-874C095B2DF9}"/>
              </a:ext>
            </a:extLst>
          </p:cNvPr>
          <p:cNvSpPr txBox="1"/>
          <p:nvPr/>
        </p:nvSpPr>
        <p:spPr>
          <a:xfrm>
            <a:off x="7379416" y="4493322"/>
            <a:ext cx="1591945" cy="462280"/>
          </a:xfrm>
          <a:prstGeom prst="rect">
            <a:avLst/>
          </a:prstGeom>
          <a:solidFill>
            <a:srgbClr val="FFF2CC"/>
          </a:solidFill>
        </p:spPr>
        <p:txBody>
          <a:bodyPr vert="horz" wrap="square" lIns="0" tIns="20320" rIns="0" bIns="0" rtlCol="0">
            <a:spAutoFit/>
          </a:bodyPr>
          <a:lstStyle/>
          <a:p>
            <a:pPr marL="221615">
              <a:lnSpc>
                <a:spcPct val="100000"/>
              </a:lnSpc>
              <a:spcBef>
                <a:spcPts val="160"/>
              </a:spcBef>
            </a:pPr>
            <a:r>
              <a:rPr sz="2400" spc="-10" dirty="0">
                <a:latin typeface="Calibri"/>
                <a:cs typeface="Calibri"/>
              </a:rPr>
              <a:t>RMSprop</a:t>
            </a:r>
            <a:endParaRPr sz="2400">
              <a:latin typeface="Calibri"/>
              <a:cs typeface="Calibri"/>
            </a:endParaRPr>
          </a:p>
        </p:txBody>
      </p:sp>
      <p:sp>
        <p:nvSpPr>
          <p:cNvPr id="13" name="object 12">
            <a:extLst>
              <a:ext uri="{FF2B5EF4-FFF2-40B4-BE49-F238E27FC236}">
                <a16:creationId xmlns:a16="http://schemas.microsoft.com/office/drawing/2014/main" id="{E11E5790-C07C-4C1F-9313-35A00C5102F1}"/>
              </a:ext>
            </a:extLst>
          </p:cNvPr>
          <p:cNvSpPr txBox="1"/>
          <p:nvPr/>
        </p:nvSpPr>
        <p:spPr>
          <a:xfrm>
            <a:off x="1215547" y="6015355"/>
            <a:ext cx="3012440" cy="477520"/>
          </a:xfrm>
          <a:prstGeom prst="rect">
            <a:avLst/>
          </a:prstGeom>
          <a:solidFill>
            <a:srgbClr val="FFF2CC"/>
          </a:solidFill>
        </p:spPr>
        <p:txBody>
          <a:bodyPr vert="horz" wrap="square" lIns="0" tIns="20320" rIns="0" bIns="0" rtlCol="0">
            <a:spAutoFit/>
          </a:bodyPr>
          <a:lstStyle/>
          <a:p>
            <a:pPr marL="183515">
              <a:lnSpc>
                <a:spcPct val="100000"/>
              </a:lnSpc>
              <a:spcBef>
                <a:spcPts val="160"/>
              </a:spcBef>
            </a:pPr>
            <a:r>
              <a:rPr sz="2400" spc="-5" dirty="0">
                <a:latin typeface="Calibri"/>
                <a:cs typeface="Calibri"/>
              </a:rPr>
              <a:t>Gaussian or</a:t>
            </a:r>
            <a:r>
              <a:rPr sz="2400" spc="-30" dirty="0">
                <a:latin typeface="Calibri"/>
                <a:cs typeface="Calibri"/>
              </a:rPr>
              <a:t> </a:t>
            </a:r>
            <a:r>
              <a:rPr sz="2400" spc="-10" dirty="0">
                <a:latin typeface="Calibri"/>
                <a:cs typeface="Calibri"/>
              </a:rPr>
              <a:t>uniform?</a:t>
            </a:r>
            <a:endParaRPr sz="2400">
              <a:latin typeface="Calibri"/>
              <a:cs typeface="Calibri"/>
            </a:endParaRPr>
          </a:p>
        </p:txBody>
      </p:sp>
      <p:sp>
        <p:nvSpPr>
          <p:cNvPr id="14" name="object 13">
            <a:extLst>
              <a:ext uri="{FF2B5EF4-FFF2-40B4-BE49-F238E27FC236}">
                <a16:creationId xmlns:a16="http://schemas.microsoft.com/office/drawing/2014/main" id="{06E11D34-472E-42E2-A9BE-5FA01870DE1A}"/>
              </a:ext>
            </a:extLst>
          </p:cNvPr>
          <p:cNvSpPr txBox="1"/>
          <p:nvPr/>
        </p:nvSpPr>
        <p:spPr>
          <a:xfrm>
            <a:off x="4577872" y="6015355"/>
            <a:ext cx="1550670" cy="477520"/>
          </a:xfrm>
          <a:prstGeom prst="rect">
            <a:avLst/>
          </a:prstGeom>
          <a:solidFill>
            <a:srgbClr val="FFF2CC"/>
          </a:solidFill>
        </p:spPr>
        <p:txBody>
          <a:bodyPr vert="horz" wrap="square" lIns="0" tIns="20320" rIns="0" bIns="0" rtlCol="0">
            <a:spAutoFit/>
          </a:bodyPr>
          <a:lstStyle/>
          <a:p>
            <a:pPr marL="347345">
              <a:lnSpc>
                <a:spcPct val="100000"/>
              </a:lnSpc>
              <a:spcBef>
                <a:spcPts val="160"/>
              </a:spcBef>
            </a:pPr>
            <a:r>
              <a:rPr sz="2400" spc="-10" dirty="0">
                <a:latin typeface="Calibri"/>
                <a:cs typeface="Calibri"/>
              </a:rPr>
              <a:t>Scaling</a:t>
            </a:r>
            <a:endParaRPr sz="2400">
              <a:latin typeface="Calibri"/>
              <a:cs typeface="Calibri"/>
            </a:endParaRPr>
          </a:p>
        </p:txBody>
      </p:sp>
    </p:spTree>
    <p:extLst>
      <p:ext uri="{BB962C8B-B14F-4D97-AF65-F5344CB8AC3E}">
        <p14:creationId xmlns:p14="http://schemas.microsoft.com/office/powerpoint/2010/main" val="3637677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193D7-EDE8-43BC-9D6C-7FE4D481B401}"/>
              </a:ext>
            </a:extLst>
          </p:cNvPr>
          <p:cNvSpPr>
            <a:spLocks noGrp="1"/>
          </p:cNvSpPr>
          <p:nvPr>
            <p:ph type="title"/>
          </p:nvPr>
        </p:nvSpPr>
        <p:spPr/>
        <p:txBody>
          <a:bodyPr/>
          <a:lstStyle/>
          <a:p>
            <a:r>
              <a:rPr lang="en-US" dirty="0" err="1"/>
              <a:t>LeNet</a:t>
            </a:r>
            <a:r>
              <a:rPr lang="en-US" dirty="0"/>
              <a:t> Architecture</a:t>
            </a:r>
          </a:p>
        </p:txBody>
      </p:sp>
      <p:sp>
        <p:nvSpPr>
          <p:cNvPr id="7" name="Content Placeholder 6">
            <a:extLst>
              <a:ext uri="{FF2B5EF4-FFF2-40B4-BE49-F238E27FC236}">
                <a16:creationId xmlns:a16="http://schemas.microsoft.com/office/drawing/2014/main" id="{147F529B-7F00-49D7-9440-78F961B07428}"/>
              </a:ext>
            </a:extLst>
          </p:cNvPr>
          <p:cNvSpPr>
            <a:spLocks noGrp="1"/>
          </p:cNvSpPr>
          <p:nvPr>
            <p:ph idx="1"/>
          </p:nvPr>
        </p:nvSpPr>
        <p:spPr/>
        <p:txBody>
          <a:bodyPr/>
          <a:lstStyle/>
          <a:p>
            <a:endParaRPr lang="en-US"/>
          </a:p>
        </p:txBody>
      </p:sp>
      <p:pic>
        <p:nvPicPr>
          <p:cNvPr id="6" name="Image" descr="Image">
            <a:extLst>
              <a:ext uri="{FF2B5EF4-FFF2-40B4-BE49-F238E27FC236}">
                <a16:creationId xmlns:a16="http://schemas.microsoft.com/office/drawing/2014/main" id="{0C029C1C-8B87-4CDA-90F2-A16BE44E4524}"/>
              </a:ext>
            </a:extLst>
          </p:cNvPr>
          <p:cNvPicPr>
            <a:picLocks noChangeAspect="1"/>
          </p:cNvPicPr>
          <p:nvPr/>
        </p:nvPicPr>
        <p:blipFill>
          <a:blip r:embed="rId3"/>
          <a:stretch>
            <a:fillRect/>
          </a:stretch>
        </p:blipFill>
        <p:spPr>
          <a:xfrm>
            <a:off x="1364973" y="2516763"/>
            <a:ext cx="9144000" cy="2301552"/>
          </a:xfrm>
          <a:prstGeom prst="rect">
            <a:avLst/>
          </a:prstGeom>
          <a:ln w="12700">
            <a:miter lim="400000"/>
          </a:ln>
        </p:spPr>
      </p:pic>
    </p:spTree>
    <p:extLst>
      <p:ext uri="{BB962C8B-B14F-4D97-AF65-F5344CB8AC3E}">
        <p14:creationId xmlns:p14="http://schemas.microsoft.com/office/powerpoint/2010/main" val="3713614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31F440-2E6D-43A1-8E1D-CCBDD1E375E7}"/>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03FEE1F-5123-42AF-84BA-07D3BA19134F}"/>
              </a:ext>
            </a:extLst>
          </p:cNvPr>
          <p:cNvSpPr>
            <a:spLocks noGrp="1"/>
          </p:cNvSpPr>
          <p:nvPr>
            <p:ph idx="1"/>
          </p:nvPr>
        </p:nvSpPr>
        <p:spPr/>
        <p:txBody>
          <a:bodyPr/>
          <a:lstStyle/>
          <a:p>
            <a:endParaRPr lang="en-US"/>
          </a:p>
        </p:txBody>
      </p:sp>
      <p:grpSp>
        <p:nvGrpSpPr>
          <p:cNvPr id="6" name="Group">
            <a:extLst>
              <a:ext uri="{FF2B5EF4-FFF2-40B4-BE49-F238E27FC236}">
                <a16:creationId xmlns:a16="http://schemas.microsoft.com/office/drawing/2014/main" id="{9B223319-C7F3-444D-9A0E-802E46DE2B3A}"/>
              </a:ext>
            </a:extLst>
          </p:cNvPr>
          <p:cNvGrpSpPr/>
          <p:nvPr/>
        </p:nvGrpSpPr>
        <p:grpSpPr>
          <a:xfrm>
            <a:off x="5681859" y="779646"/>
            <a:ext cx="4477882" cy="2529279"/>
            <a:chOff x="0" y="0"/>
            <a:chExt cx="4477881" cy="2529277"/>
          </a:xfrm>
        </p:grpSpPr>
        <p:pic>
          <p:nvPicPr>
            <p:cNvPr id="10" name="Image" descr="Image">
              <a:extLst>
                <a:ext uri="{FF2B5EF4-FFF2-40B4-BE49-F238E27FC236}">
                  <a16:creationId xmlns:a16="http://schemas.microsoft.com/office/drawing/2014/main" id="{17EA2C4D-D575-4D6D-9D7A-F928A8457739}"/>
                </a:ext>
              </a:extLst>
            </p:cNvPr>
            <p:cNvPicPr>
              <a:picLocks noChangeAspect="1"/>
            </p:cNvPicPr>
            <p:nvPr/>
          </p:nvPicPr>
          <p:blipFill>
            <a:blip r:embed="rId3"/>
            <a:stretch>
              <a:fillRect/>
            </a:stretch>
          </p:blipFill>
          <p:spPr>
            <a:xfrm>
              <a:off x="0" y="0"/>
              <a:ext cx="4477881" cy="2529277"/>
            </a:xfrm>
            <a:prstGeom prst="rect">
              <a:avLst/>
            </a:prstGeom>
            <a:ln w="12700" cap="flat">
              <a:noFill/>
              <a:miter lim="400000"/>
            </a:ln>
            <a:effectLst/>
          </p:spPr>
        </p:pic>
        <p:sp>
          <p:nvSpPr>
            <p:cNvPr id="11" name="Rectangle">
              <a:extLst>
                <a:ext uri="{FF2B5EF4-FFF2-40B4-BE49-F238E27FC236}">
                  <a16:creationId xmlns:a16="http://schemas.microsoft.com/office/drawing/2014/main" id="{90ECFEAA-D313-4E19-9422-E9528E1C6745}"/>
                </a:ext>
              </a:extLst>
            </p:cNvPr>
            <p:cNvSpPr/>
            <p:nvPr/>
          </p:nvSpPr>
          <p:spPr>
            <a:xfrm>
              <a:off x="2931414" y="1758399"/>
              <a:ext cx="789041" cy="285264"/>
            </a:xfrm>
            <a:prstGeom prst="rect">
              <a:avLst/>
            </a:prstGeom>
            <a:noFill/>
            <a:ln w="50800" cap="flat">
              <a:solidFill>
                <a:schemeClr val="accent1"/>
              </a:solidFill>
              <a:prstDash val="solid"/>
              <a:round/>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9pPr>
            </a:lstStyle>
            <a:p>
              <a:pPr>
                <a:spcBef>
                  <a:spcPts val="900"/>
                </a:spcBef>
                <a:defRPr sz="4000" b="1">
                  <a:solidFill>
                    <a:srgbClr val="000000"/>
                  </a:solidFill>
                </a:defRPr>
              </a:pPr>
              <a:endParaRPr/>
            </a:p>
          </p:txBody>
        </p:sp>
      </p:grpSp>
      <p:grpSp>
        <p:nvGrpSpPr>
          <p:cNvPr id="7" name="Group">
            <a:extLst>
              <a:ext uri="{FF2B5EF4-FFF2-40B4-BE49-F238E27FC236}">
                <a16:creationId xmlns:a16="http://schemas.microsoft.com/office/drawing/2014/main" id="{86CCE8B8-1527-4646-860B-FECED06B0E25}"/>
              </a:ext>
            </a:extLst>
          </p:cNvPr>
          <p:cNvGrpSpPr/>
          <p:nvPr/>
        </p:nvGrpSpPr>
        <p:grpSpPr>
          <a:xfrm>
            <a:off x="5687328" y="3260797"/>
            <a:ext cx="5739370" cy="2606258"/>
            <a:chOff x="0" y="0"/>
            <a:chExt cx="5739368" cy="2606256"/>
          </a:xfrm>
        </p:grpSpPr>
        <p:pic>
          <p:nvPicPr>
            <p:cNvPr id="8" name="Image" descr="Image">
              <a:extLst>
                <a:ext uri="{FF2B5EF4-FFF2-40B4-BE49-F238E27FC236}">
                  <a16:creationId xmlns:a16="http://schemas.microsoft.com/office/drawing/2014/main" id="{DD762274-B49B-43EF-AEA5-F20283B60117}"/>
                </a:ext>
              </a:extLst>
            </p:cNvPr>
            <p:cNvPicPr>
              <a:picLocks noChangeAspect="1"/>
            </p:cNvPicPr>
            <p:nvPr/>
          </p:nvPicPr>
          <p:blipFill>
            <a:blip r:embed="rId4"/>
            <a:stretch>
              <a:fillRect/>
            </a:stretch>
          </p:blipFill>
          <p:spPr>
            <a:xfrm>
              <a:off x="0" y="0"/>
              <a:ext cx="5739368" cy="2606256"/>
            </a:xfrm>
            <a:prstGeom prst="rect">
              <a:avLst/>
            </a:prstGeom>
            <a:ln w="12700" cap="flat">
              <a:noFill/>
              <a:miter lim="400000"/>
            </a:ln>
            <a:effectLst/>
          </p:spPr>
        </p:pic>
        <p:sp>
          <p:nvSpPr>
            <p:cNvPr id="9" name="Rectangle">
              <a:extLst>
                <a:ext uri="{FF2B5EF4-FFF2-40B4-BE49-F238E27FC236}">
                  <a16:creationId xmlns:a16="http://schemas.microsoft.com/office/drawing/2014/main" id="{815F2AFD-62B2-45AB-8F6D-B0CB51E644AA}"/>
                </a:ext>
              </a:extLst>
            </p:cNvPr>
            <p:cNvSpPr/>
            <p:nvPr/>
          </p:nvSpPr>
          <p:spPr>
            <a:xfrm>
              <a:off x="4571268" y="885620"/>
              <a:ext cx="789040" cy="285264"/>
            </a:xfrm>
            <a:prstGeom prst="rect">
              <a:avLst/>
            </a:prstGeom>
            <a:noFill/>
            <a:ln w="50800" cap="flat">
              <a:solidFill>
                <a:schemeClr val="accent1"/>
              </a:solidFill>
              <a:prstDash val="solid"/>
              <a:round/>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9pPr>
            </a:lstStyle>
            <a:p>
              <a:pPr>
                <a:spcBef>
                  <a:spcPts val="900"/>
                </a:spcBef>
                <a:defRPr sz="4000" b="1">
                  <a:solidFill>
                    <a:srgbClr val="000000"/>
                  </a:solidFill>
                </a:defRPr>
              </a:pPr>
              <a:endParaRPr/>
            </a:p>
          </p:txBody>
        </p:sp>
      </p:grpSp>
      <p:sp>
        <p:nvSpPr>
          <p:cNvPr id="12" name="Rectangle 11">
            <a:extLst>
              <a:ext uri="{FF2B5EF4-FFF2-40B4-BE49-F238E27FC236}">
                <a16:creationId xmlns:a16="http://schemas.microsoft.com/office/drawing/2014/main" id="{85B59720-3973-440A-B868-CC825F46CBAF}"/>
              </a:ext>
            </a:extLst>
          </p:cNvPr>
          <p:cNvSpPr/>
          <p:nvPr/>
        </p:nvSpPr>
        <p:spPr>
          <a:xfrm>
            <a:off x="1005103" y="2722188"/>
            <a:ext cx="3919330" cy="1077218"/>
          </a:xfrm>
          <a:prstGeom prst="rect">
            <a:avLst/>
          </a:prstGeom>
        </p:spPr>
        <p:txBody>
          <a:bodyPr wrap="square">
            <a:spAutoFit/>
          </a:bodyPr>
          <a:lstStyle/>
          <a:p>
            <a:r>
              <a:rPr lang="en-US" sz="3200" dirty="0"/>
              <a:t>Handwritten Digit Recognition</a:t>
            </a:r>
          </a:p>
        </p:txBody>
      </p:sp>
    </p:spTree>
    <p:extLst>
      <p:ext uri="{BB962C8B-B14F-4D97-AF65-F5344CB8AC3E}">
        <p14:creationId xmlns:p14="http://schemas.microsoft.com/office/powerpoint/2010/main" val="573341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AC64-04C5-4984-BDD5-6548BC7FD108}"/>
              </a:ext>
            </a:extLst>
          </p:cNvPr>
          <p:cNvSpPr>
            <a:spLocks noGrp="1"/>
          </p:cNvSpPr>
          <p:nvPr>
            <p:ph type="title"/>
          </p:nvPr>
        </p:nvSpPr>
        <p:spPr/>
        <p:txBody>
          <a:bodyPr/>
          <a:lstStyle/>
          <a:p>
            <a:r>
              <a:rPr lang="en-US" dirty="0"/>
              <a:t>MNIST</a:t>
            </a:r>
          </a:p>
        </p:txBody>
      </p:sp>
      <p:sp>
        <p:nvSpPr>
          <p:cNvPr id="3" name="Content Placeholder 2">
            <a:extLst>
              <a:ext uri="{FF2B5EF4-FFF2-40B4-BE49-F238E27FC236}">
                <a16:creationId xmlns:a16="http://schemas.microsoft.com/office/drawing/2014/main" id="{D2EE3617-E5DB-4BED-A17B-AEEAD2E8F5B1}"/>
              </a:ext>
            </a:extLst>
          </p:cNvPr>
          <p:cNvSpPr>
            <a:spLocks noGrp="1"/>
          </p:cNvSpPr>
          <p:nvPr>
            <p:ph idx="1"/>
          </p:nvPr>
        </p:nvSpPr>
        <p:spPr/>
        <p:txBody>
          <a:bodyPr/>
          <a:lstStyle/>
          <a:p>
            <a:r>
              <a:rPr lang="en-US" dirty="0"/>
              <a:t>Centered and scaled </a:t>
            </a:r>
          </a:p>
          <a:p>
            <a:r>
              <a:rPr lang="en-US" dirty="0"/>
              <a:t>50,000 training data </a:t>
            </a:r>
          </a:p>
          <a:p>
            <a:r>
              <a:rPr lang="en-US" dirty="0"/>
              <a:t>10,000 test data </a:t>
            </a:r>
          </a:p>
          <a:p>
            <a:r>
              <a:rPr lang="en-US" dirty="0"/>
              <a:t>28 x 28 images </a:t>
            </a:r>
          </a:p>
          <a:p>
            <a:r>
              <a:rPr lang="en-US" dirty="0"/>
              <a:t>10 classes</a:t>
            </a:r>
          </a:p>
        </p:txBody>
      </p:sp>
      <p:pic>
        <p:nvPicPr>
          <p:cNvPr id="4" name="Image" descr="Image">
            <a:extLst>
              <a:ext uri="{FF2B5EF4-FFF2-40B4-BE49-F238E27FC236}">
                <a16:creationId xmlns:a16="http://schemas.microsoft.com/office/drawing/2014/main" id="{5CBBFF81-646E-4FFA-BB22-75C6262E7534}"/>
              </a:ext>
            </a:extLst>
          </p:cNvPr>
          <p:cNvPicPr>
            <a:picLocks noChangeAspect="1"/>
          </p:cNvPicPr>
          <p:nvPr/>
        </p:nvPicPr>
        <p:blipFill>
          <a:blip r:embed="rId3"/>
          <a:stretch>
            <a:fillRect/>
          </a:stretch>
        </p:blipFill>
        <p:spPr>
          <a:xfrm>
            <a:off x="4196869" y="1464365"/>
            <a:ext cx="7995131" cy="4480291"/>
          </a:xfrm>
          <a:prstGeom prst="rect">
            <a:avLst/>
          </a:prstGeom>
          <a:ln w="12700">
            <a:miter lim="400000"/>
          </a:ln>
        </p:spPr>
      </p:pic>
    </p:spTree>
    <p:extLst>
      <p:ext uri="{BB962C8B-B14F-4D97-AF65-F5344CB8AC3E}">
        <p14:creationId xmlns:p14="http://schemas.microsoft.com/office/powerpoint/2010/main" val="246140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9E36-3D69-417E-BA90-3B8A2955EE1B}"/>
              </a:ext>
            </a:extLst>
          </p:cNvPr>
          <p:cNvSpPr>
            <a:spLocks noGrp="1"/>
          </p:cNvSpPr>
          <p:nvPr>
            <p:ph type="title"/>
          </p:nvPr>
        </p:nvSpPr>
        <p:spPr/>
        <p:txBody>
          <a:bodyPr/>
          <a:lstStyle/>
          <a:p>
            <a:r>
              <a:rPr lang="en-US" dirty="0"/>
              <a:t>Network with One Hidden Layer</a:t>
            </a:r>
          </a:p>
        </p:txBody>
      </p:sp>
      <p:sp>
        <p:nvSpPr>
          <p:cNvPr id="3" name="Content Placeholder 2">
            <a:extLst>
              <a:ext uri="{FF2B5EF4-FFF2-40B4-BE49-F238E27FC236}">
                <a16:creationId xmlns:a16="http://schemas.microsoft.com/office/drawing/2014/main" id="{BB6B52A3-255A-40C5-B694-E0356A50BE76}"/>
              </a:ext>
            </a:extLst>
          </p:cNvPr>
          <p:cNvSpPr>
            <a:spLocks noGrp="1"/>
          </p:cNvSpPr>
          <p:nvPr>
            <p:ph idx="1"/>
          </p:nvPr>
        </p:nvSpPr>
        <p:spPr/>
        <p:txBody>
          <a:bodyPr/>
          <a:lstStyle/>
          <a:p>
            <a:endParaRPr lang="en-US" dirty="0"/>
          </a:p>
        </p:txBody>
      </p:sp>
      <p:pic>
        <p:nvPicPr>
          <p:cNvPr id="4" name="Image" descr="Image">
            <a:extLst>
              <a:ext uri="{FF2B5EF4-FFF2-40B4-BE49-F238E27FC236}">
                <a16:creationId xmlns:a16="http://schemas.microsoft.com/office/drawing/2014/main" id="{16A0A765-CABD-4265-A75B-A9E663C26DFB}"/>
              </a:ext>
            </a:extLst>
          </p:cNvPr>
          <p:cNvPicPr>
            <a:picLocks noChangeAspect="1"/>
          </p:cNvPicPr>
          <p:nvPr/>
        </p:nvPicPr>
        <p:blipFill>
          <a:blip r:embed="rId3"/>
          <a:stretch>
            <a:fillRect/>
          </a:stretch>
        </p:blipFill>
        <p:spPr>
          <a:xfrm>
            <a:off x="4485862" y="1825625"/>
            <a:ext cx="6591852" cy="3581936"/>
          </a:xfrm>
          <a:prstGeom prst="rect">
            <a:avLst/>
          </a:prstGeom>
          <a:ln w="12700">
            <a:miter lim="400000"/>
          </a:ln>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CBF8622-1ADA-4BC9-BFF5-E79A54132A42}"/>
                  </a:ext>
                </a:extLst>
              </p:cNvPr>
              <p:cNvSpPr/>
              <p:nvPr/>
            </p:nvSpPr>
            <p:spPr>
              <a:xfrm>
                <a:off x="7218066" y="5422930"/>
                <a:ext cx="2339165" cy="461665"/>
              </a:xfrm>
              <a:prstGeom prst="rect">
                <a:avLst/>
              </a:prstGeom>
            </p:spPr>
            <p:txBody>
              <a:bodyPr wrap="none">
                <a:spAutoFit/>
              </a:bodyPr>
              <a:lstStyle/>
              <a:p>
                <a:pPr latinLnBrk="1">
                  <a:defRPr>
                    <a:solidFill>
                      <a:srgbClr val="000000"/>
                    </a:solidFill>
                  </a:defRPr>
                </a:pPr>
                <a14:m>
                  <m:oMathPara xmlns:m="http://schemas.openxmlformats.org/officeDocument/2006/math">
                    <m:oMathParaPr>
                      <m:jc m:val="centerGroup"/>
                    </m:oMathParaPr>
                    <m:oMath xmlns:m="http://schemas.openxmlformats.org/officeDocument/2006/math">
                      <m:r>
                        <a:rPr lang="ar-AE" sz="2400" b="1" i="1">
                          <a:solidFill>
                            <a:srgbClr val="000000"/>
                          </a:solidFill>
                          <a:latin typeface="Cambria Math" panose="02040503050406030204" pitchFamily="18" charset="0"/>
                        </a:rPr>
                        <m:t>𝒉</m:t>
                      </m:r>
                      <m:r>
                        <a:rPr lang="ar-AE" sz="2400" i="1">
                          <a:solidFill>
                            <a:srgbClr val="000000"/>
                          </a:solidFill>
                          <a:latin typeface="Cambria Math" panose="02040503050406030204" pitchFamily="18" charset="0"/>
                        </a:rPr>
                        <m:t>=</m:t>
                      </m:r>
                      <m:r>
                        <a:rPr lang="ar-AE" sz="2400" i="1">
                          <a:solidFill>
                            <a:srgbClr val="000000"/>
                          </a:solidFill>
                          <a:latin typeface="Cambria Math" panose="02040503050406030204" pitchFamily="18" charset="0"/>
                        </a:rPr>
                        <m:t>𝜎</m:t>
                      </m:r>
                      <m:d>
                        <m:dPr>
                          <m:ctrlPr>
                            <a:rPr lang="ar-AE" sz="2400" i="1">
                              <a:solidFill>
                                <a:srgbClr val="000000"/>
                              </a:solidFill>
                              <a:latin typeface="Cambria Math" panose="02040503050406030204" pitchFamily="18" charset="0"/>
                            </a:rPr>
                          </m:ctrlPr>
                        </m:dPr>
                        <m:e>
                          <m:r>
                            <a:rPr lang="ar-AE" sz="2400" b="1" i="1">
                              <a:solidFill>
                                <a:srgbClr val="000000"/>
                              </a:solidFill>
                              <a:latin typeface="Cambria Math" panose="02040503050406030204" pitchFamily="18" charset="0"/>
                            </a:rPr>
                            <m:t>𝑾𝒙</m:t>
                          </m:r>
                          <m:r>
                            <a:rPr lang="ar-AE" sz="2400" i="1">
                              <a:solidFill>
                                <a:srgbClr val="000000"/>
                              </a:solidFill>
                              <a:latin typeface="Cambria Math" panose="02040503050406030204" pitchFamily="18" charset="0"/>
                            </a:rPr>
                            <m:t>+</m:t>
                          </m:r>
                          <m:r>
                            <a:rPr lang="ar-AE" sz="2400" b="1" i="1">
                              <a:solidFill>
                                <a:srgbClr val="000000"/>
                              </a:solidFill>
                              <a:latin typeface="Cambria Math" panose="02040503050406030204" pitchFamily="18" charset="0"/>
                            </a:rPr>
                            <m:t>𝒃</m:t>
                          </m:r>
                        </m:e>
                      </m:d>
                    </m:oMath>
                  </m:oMathPara>
                </a14:m>
                <a:endParaRPr lang="ar-AE" sz="2400" dirty="0"/>
              </a:p>
            </p:txBody>
          </p:sp>
        </mc:Choice>
        <mc:Fallback xmlns="">
          <p:sp>
            <p:nvSpPr>
              <p:cNvPr id="5" name="Rectangle 4">
                <a:extLst>
                  <a:ext uri="{FF2B5EF4-FFF2-40B4-BE49-F238E27FC236}">
                    <a16:creationId xmlns:a16="http://schemas.microsoft.com/office/drawing/2014/main" id="{9CBF8622-1ADA-4BC9-BFF5-E79A54132A42}"/>
                  </a:ext>
                </a:extLst>
              </p:cNvPr>
              <p:cNvSpPr>
                <a:spLocks noRot="1" noChangeAspect="1" noMove="1" noResize="1" noEditPoints="1" noAdjustHandles="1" noChangeArrowheads="1" noChangeShapeType="1" noTextEdit="1"/>
              </p:cNvSpPr>
              <p:nvPr/>
            </p:nvSpPr>
            <p:spPr>
              <a:xfrm>
                <a:off x="7218066" y="5422930"/>
                <a:ext cx="2339165" cy="461665"/>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55322A5-D4AC-42F0-8B84-D4108B196E01}"/>
              </a:ext>
            </a:extLst>
          </p:cNvPr>
          <p:cNvSpPr/>
          <p:nvPr/>
        </p:nvSpPr>
        <p:spPr>
          <a:xfrm>
            <a:off x="1683494" y="4741829"/>
            <a:ext cx="1957074" cy="461665"/>
          </a:xfrm>
          <a:prstGeom prst="rect">
            <a:avLst/>
          </a:prstGeom>
        </p:spPr>
        <p:txBody>
          <a:bodyPr wrap="none">
            <a:spAutoFit/>
          </a:bodyPr>
          <a:lstStyle/>
          <a:p>
            <a:r>
              <a:rPr lang="en-US" sz="2400" b="1" dirty="0"/>
              <a:t>36M features </a:t>
            </a:r>
          </a:p>
        </p:txBody>
      </p:sp>
      <p:sp>
        <p:nvSpPr>
          <p:cNvPr id="7" name="Rectangle 6">
            <a:extLst>
              <a:ext uri="{FF2B5EF4-FFF2-40B4-BE49-F238E27FC236}">
                <a16:creationId xmlns:a16="http://schemas.microsoft.com/office/drawing/2014/main" id="{BB366486-4E82-4559-AFFC-651B827B14B5}"/>
              </a:ext>
            </a:extLst>
          </p:cNvPr>
          <p:cNvSpPr/>
          <p:nvPr/>
        </p:nvSpPr>
        <p:spPr>
          <a:xfrm>
            <a:off x="1123758" y="4001294"/>
            <a:ext cx="3202608" cy="461665"/>
          </a:xfrm>
          <a:prstGeom prst="rect">
            <a:avLst/>
          </a:prstGeom>
        </p:spPr>
        <p:txBody>
          <a:bodyPr wrap="none">
            <a:spAutoFit/>
          </a:bodyPr>
          <a:lstStyle/>
          <a:p>
            <a:r>
              <a:rPr lang="en-US" sz="2400" dirty="0">
                <a:solidFill>
                  <a:srgbClr val="FF0000"/>
                </a:solidFill>
              </a:rPr>
              <a:t>3.6B parameters = 14GB</a:t>
            </a:r>
          </a:p>
        </p:txBody>
      </p:sp>
      <p:sp>
        <p:nvSpPr>
          <p:cNvPr id="8" name="Rectangle 7">
            <a:extLst>
              <a:ext uri="{FF2B5EF4-FFF2-40B4-BE49-F238E27FC236}">
                <a16:creationId xmlns:a16="http://schemas.microsoft.com/office/drawing/2014/main" id="{3F27B1A3-8C0A-465C-80D9-A98F33A3B929}"/>
              </a:ext>
            </a:extLst>
          </p:cNvPr>
          <p:cNvSpPr/>
          <p:nvPr/>
        </p:nvSpPr>
        <p:spPr>
          <a:xfrm>
            <a:off x="1789901" y="3306695"/>
            <a:ext cx="1744260" cy="461665"/>
          </a:xfrm>
          <a:prstGeom prst="rect">
            <a:avLst/>
          </a:prstGeom>
        </p:spPr>
        <p:txBody>
          <a:bodyPr wrap="none">
            <a:spAutoFit/>
          </a:bodyPr>
          <a:lstStyle/>
          <a:p>
            <a:r>
              <a:rPr lang="en-US" sz="2400" dirty="0"/>
              <a:t>100 neurons</a:t>
            </a:r>
          </a:p>
        </p:txBody>
      </p:sp>
    </p:spTree>
    <p:extLst>
      <p:ext uri="{BB962C8B-B14F-4D97-AF65-F5344CB8AC3E}">
        <p14:creationId xmlns:p14="http://schemas.microsoft.com/office/powerpoint/2010/main" val="3499391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AC64-04C5-4984-BDD5-6548BC7FD108}"/>
              </a:ext>
            </a:extLst>
          </p:cNvPr>
          <p:cNvSpPr>
            <a:spLocks noGrp="1"/>
          </p:cNvSpPr>
          <p:nvPr>
            <p:ph type="title"/>
          </p:nvPr>
        </p:nvSpPr>
        <p:spPr/>
        <p:txBody>
          <a:bodyPr/>
          <a:lstStyle/>
          <a:p>
            <a:r>
              <a:rPr lang="en-US" dirty="0"/>
              <a:t>MNIST</a:t>
            </a:r>
          </a:p>
        </p:txBody>
      </p:sp>
      <p:sp>
        <p:nvSpPr>
          <p:cNvPr id="3" name="Content Placeholder 2">
            <a:extLst>
              <a:ext uri="{FF2B5EF4-FFF2-40B4-BE49-F238E27FC236}">
                <a16:creationId xmlns:a16="http://schemas.microsoft.com/office/drawing/2014/main" id="{D2EE3617-E5DB-4BED-A17B-AEEAD2E8F5B1}"/>
              </a:ext>
            </a:extLst>
          </p:cNvPr>
          <p:cNvSpPr>
            <a:spLocks noGrp="1"/>
          </p:cNvSpPr>
          <p:nvPr>
            <p:ph idx="1"/>
          </p:nvPr>
        </p:nvSpPr>
        <p:spPr/>
        <p:txBody>
          <a:bodyPr/>
          <a:lstStyle/>
          <a:p>
            <a:r>
              <a:rPr lang="en-US" dirty="0"/>
              <a:t>Centered and scaled </a:t>
            </a:r>
          </a:p>
          <a:p>
            <a:r>
              <a:rPr lang="en-US" dirty="0"/>
              <a:t>50,000 training data </a:t>
            </a:r>
          </a:p>
          <a:p>
            <a:r>
              <a:rPr lang="en-US" dirty="0"/>
              <a:t>10,000 test data </a:t>
            </a:r>
          </a:p>
          <a:p>
            <a:r>
              <a:rPr lang="en-US" dirty="0"/>
              <a:t>28 x 28 images </a:t>
            </a:r>
          </a:p>
          <a:p>
            <a:r>
              <a:rPr lang="en-US" dirty="0"/>
              <a:t>10 classes</a:t>
            </a:r>
          </a:p>
        </p:txBody>
      </p:sp>
      <p:pic>
        <p:nvPicPr>
          <p:cNvPr id="6" name="Picture 5" descr="A screenshot of a cell phone&#10;&#10;Description automatically generated">
            <a:extLst>
              <a:ext uri="{FF2B5EF4-FFF2-40B4-BE49-F238E27FC236}">
                <a16:creationId xmlns:a16="http://schemas.microsoft.com/office/drawing/2014/main" id="{08F550AE-4B6B-42E3-ABC0-1E85F9D05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930" y="2096293"/>
            <a:ext cx="4607835" cy="2879897"/>
          </a:xfrm>
          <a:prstGeom prst="rect">
            <a:avLst/>
          </a:prstGeom>
        </p:spPr>
      </p:pic>
    </p:spTree>
    <p:extLst>
      <p:ext uri="{BB962C8B-B14F-4D97-AF65-F5344CB8AC3E}">
        <p14:creationId xmlns:p14="http://schemas.microsoft.com/office/powerpoint/2010/main" val="569121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17C2E-0826-4570-A34B-6A4FD49ED6D8}"/>
              </a:ext>
            </a:extLst>
          </p:cNvPr>
          <p:cNvSpPr>
            <a:spLocks noGrp="1"/>
          </p:cNvSpPr>
          <p:nvPr>
            <p:ph type="title"/>
          </p:nvPr>
        </p:nvSpPr>
        <p:spPr/>
        <p:txBody>
          <a:bodyPr/>
          <a:lstStyle/>
          <a:p>
            <a:r>
              <a:rPr lang="en-US" altLang="zh-CN" dirty="0"/>
              <a:t>Summary</a:t>
            </a:r>
            <a:endParaRPr lang="en-US" dirty="0"/>
          </a:p>
        </p:txBody>
      </p:sp>
      <p:sp>
        <p:nvSpPr>
          <p:cNvPr id="5" name="Text Placeholder 4">
            <a:extLst>
              <a:ext uri="{FF2B5EF4-FFF2-40B4-BE49-F238E27FC236}">
                <a16:creationId xmlns:a16="http://schemas.microsoft.com/office/drawing/2014/main" id="{7102C8C8-3594-4EC5-8597-739DF1A784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72845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43BD03-E9B2-4413-87EA-4277DCD77EDC}"/>
              </a:ext>
            </a:extLst>
          </p:cNvPr>
          <p:cNvSpPr>
            <a:spLocks noGrp="1"/>
          </p:cNvSpPr>
          <p:nvPr>
            <p:ph type="title"/>
          </p:nvPr>
        </p:nvSpPr>
        <p:spPr/>
        <p:txBody>
          <a:bodyPr/>
          <a:lstStyle/>
          <a:p>
            <a:r>
              <a:rPr lang="en-US" spc="114" dirty="0"/>
              <a:t>1.</a:t>
            </a:r>
            <a:r>
              <a:rPr lang="en-US" spc="240" dirty="0"/>
              <a:t> </a:t>
            </a:r>
            <a:r>
              <a:rPr lang="en-US" spc="200" dirty="0"/>
              <a:t>Convolution</a:t>
            </a:r>
            <a:endParaRPr lang="en-US" dirty="0"/>
          </a:p>
        </p:txBody>
      </p:sp>
      <p:sp>
        <p:nvSpPr>
          <p:cNvPr id="5" name="Content Placeholder 4">
            <a:extLst>
              <a:ext uri="{FF2B5EF4-FFF2-40B4-BE49-F238E27FC236}">
                <a16:creationId xmlns:a16="http://schemas.microsoft.com/office/drawing/2014/main" id="{06FCC0A1-F1A5-4B62-AE40-B0343085DE4D}"/>
              </a:ext>
            </a:extLst>
          </p:cNvPr>
          <p:cNvSpPr>
            <a:spLocks noGrp="1"/>
          </p:cNvSpPr>
          <p:nvPr>
            <p:ph idx="1"/>
          </p:nvPr>
        </p:nvSpPr>
        <p:spPr/>
        <p:txBody>
          <a:bodyPr/>
          <a:lstStyle/>
          <a:p>
            <a:pPr marL="241300">
              <a:lnSpc>
                <a:spcPct val="100000"/>
              </a:lnSpc>
              <a:spcBef>
                <a:spcPts val="740"/>
              </a:spcBef>
              <a:buFont typeface="Arial"/>
              <a:buChar char="•"/>
              <a:tabLst>
                <a:tab pos="241300" algn="l"/>
              </a:tabLst>
            </a:pPr>
            <a:r>
              <a:rPr lang="en-US" spc="-10" dirty="0">
                <a:cs typeface="Calibri"/>
              </a:rPr>
              <a:t>Matrix convolution </a:t>
            </a:r>
            <a:r>
              <a:rPr lang="en-US" spc="-5" dirty="0">
                <a:cs typeface="Calibri"/>
              </a:rPr>
              <a:t>and </a:t>
            </a:r>
            <a:r>
              <a:rPr lang="en-US" spc="-10" dirty="0">
                <a:cs typeface="Calibri"/>
              </a:rPr>
              <a:t>tensor</a:t>
            </a:r>
            <a:r>
              <a:rPr lang="en-US" spc="25" dirty="0">
                <a:cs typeface="Calibri"/>
              </a:rPr>
              <a:t> </a:t>
            </a:r>
            <a:r>
              <a:rPr lang="en-US" spc="-15" dirty="0">
                <a:cs typeface="Calibri"/>
              </a:rPr>
              <a:t>convolution.</a:t>
            </a:r>
            <a:endParaRPr lang="en-US" dirty="0">
              <a:cs typeface="Calibri"/>
            </a:endParaRPr>
          </a:p>
          <a:p>
            <a:pPr marL="241300">
              <a:lnSpc>
                <a:spcPct val="100000"/>
              </a:lnSpc>
              <a:spcBef>
                <a:spcPts val="640"/>
              </a:spcBef>
              <a:buFont typeface="Arial"/>
              <a:buChar char="•"/>
              <a:tabLst>
                <a:tab pos="241300" algn="l"/>
              </a:tabLst>
            </a:pPr>
            <a:r>
              <a:rPr lang="en-US" spc="-5" dirty="0">
                <a:cs typeface="Calibri"/>
              </a:rPr>
              <a:t>Concepts:</a:t>
            </a:r>
            <a:endParaRPr lang="en-US" dirty="0">
              <a:cs typeface="Calibri"/>
            </a:endParaRPr>
          </a:p>
          <a:p>
            <a:pPr marL="698500" lvl="1">
              <a:lnSpc>
                <a:spcPct val="100000"/>
              </a:lnSpc>
              <a:spcBef>
                <a:spcPts val="240"/>
              </a:spcBef>
              <a:buFont typeface="Arial"/>
              <a:buChar char="•"/>
              <a:tabLst>
                <a:tab pos="698500" algn="l"/>
              </a:tabLst>
            </a:pPr>
            <a:r>
              <a:rPr lang="en-US" spc="-5" dirty="0">
                <a:cs typeface="Calibri"/>
              </a:rPr>
              <a:t>filter</a:t>
            </a:r>
            <a:r>
              <a:rPr lang="en-US" spc="-10" dirty="0">
                <a:cs typeface="Calibri"/>
              </a:rPr>
              <a:t> </a:t>
            </a:r>
            <a:r>
              <a:rPr lang="en-US" spc="-15" dirty="0">
                <a:cs typeface="Calibri"/>
              </a:rPr>
              <a:t>(kernel)</a:t>
            </a:r>
            <a:endParaRPr lang="en-US" dirty="0">
              <a:cs typeface="Calibri"/>
            </a:endParaRPr>
          </a:p>
          <a:p>
            <a:pPr marL="698500" lvl="1">
              <a:lnSpc>
                <a:spcPct val="100000"/>
              </a:lnSpc>
              <a:spcBef>
                <a:spcPts val="219"/>
              </a:spcBef>
              <a:buFont typeface="Arial"/>
              <a:buChar char="•"/>
              <a:tabLst>
                <a:tab pos="698500" algn="l"/>
              </a:tabLst>
            </a:pPr>
            <a:r>
              <a:rPr lang="en-US" spc="-15" dirty="0">
                <a:cs typeface="Calibri"/>
              </a:rPr>
              <a:t>patch</a:t>
            </a:r>
            <a:endParaRPr lang="en-US" dirty="0">
              <a:cs typeface="Calibri"/>
            </a:endParaRPr>
          </a:p>
          <a:p>
            <a:pPr marL="698500" lvl="1">
              <a:lnSpc>
                <a:spcPct val="100000"/>
              </a:lnSpc>
              <a:spcBef>
                <a:spcPts val="220"/>
              </a:spcBef>
              <a:buFont typeface="Arial"/>
              <a:buChar char="•"/>
              <a:tabLst>
                <a:tab pos="698500" algn="l"/>
              </a:tabLst>
            </a:pPr>
            <a:r>
              <a:rPr lang="en-US" spc="-5" dirty="0">
                <a:cs typeface="Calibri"/>
              </a:rPr>
              <a:t>output </a:t>
            </a:r>
            <a:r>
              <a:rPr lang="en-US" spc="-15" dirty="0">
                <a:cs typeface="Calibri"/>
              </a:rPr>
              <a:t>(feature</a:t>
            </a:r>
            <a:r>
              <a:rPr lang="en-US" spc="-10" dirty="0">
                <a:cs typeface="Calibri"/>
              </a:rPr>
              <a:t> </a:t>
            </a:r>
            <a:r>
              <a:rPr lang="en-US" spc="-5" dirty="0">
                <a:cs typeface="Calibri"/>
              </a:rPr>
              <a:t>map)</a:t>
            </a:r>
            <a:endParaRPr lang="en-US" dirty="0">
              <a:cs typeface="Calibri"/>
            </a:endParaRPr>
          </a:p>
          <a:p>
            <a:pPr marL="698500" lvl="1">
              <a:lnSpc>
                <a:spcPct val="100000"/>
              </a:lnSpc>
              <a:spcBef>
                <a:spcPts val="220"/>
              </a:spcBef>
              <a:buFont typeface="Arial"/>
              <a:buChar char="•"/>
              <a:tabLst>
                <a:tab pos="698500" algn="l"/>
              </a:tabLst>
            </a:pPr>
            <a:r>
              <a:rPr lang="en-US" spc="-10" dirty="0">
                <a:cs typeface="Calibri"/>
              </a:rPr>
              <a:t>zero-padding</a:t>
            </a:r>
            <a:endParaRPr lang="en-US" dirty="0">
              <a:cs typeface="Calibri"/>
            </a:endParaRPr>
          </a:p>
          <a:p>
            <a:pPr marL="698500" lvl="1">
              <a:lnSpc>
                <a:spcPct val="100000"/>
              </a:lnSpc>
              <a:spcBef>
                <a:spcPts val="220"/>
              </a:spcBef>
              <a:buFont typeface="Arial"/>
              <a:buChar char="•"/>
              <a:tabLst>
                <a:tab pos="698500" algn="l"/>
              </a:tabLst>
            </a:pPr>
            <a:r>
              <a:rPr lang="en-US" spc="-10" dirty="0">
                <a:cs typeface="Calibri"/>
              </a:rPr>
              <a:t>Stride</a:t>
            </a:r>
          </a:p>
          <a:p>
            <a:pPr marL="241300">
              <a:lnSpc>
                <a:spcPct val="100000"/>
              </a:lnSpc>
              <a:spcBef>
                <a:spcPts val="220"/>
              </a:spcBef>
              <a:buFont typeface="Arial"/>
              <a:buChar char="•"/>
              <a:tabLst>
                <a:tab pos="698500" algn="l"/>
              </a:tabLst>
            </a:pPr>
            <a:r>
              <a:rPr lang="en-US" i="0" dirty="0">
                <a:solidFill>
                  <a:srgbClr val="24292E"/>
                </a:solidFill>
                <a:effectLst/>
              </a:rPr>
              <a:t>Convolution arithmetic </a:t>
            </a:r>
            <a:r>
              <a:rPr lang="en-US" dirty="0">
                <a:cs typeface="Calibri"/>
                <a:hlinkClick r:id="rId2"/>
              </a:rPr>
              <a:t>https://github.com/vdumoulin/conv_arithmetic</a:t>
            </a:r>
            <a:endParaRPr lang="en-US" spc="-10" dirty="0">
              <a:cs typeface="Calibri"/>
            </a:endParaRPr>
          </a:p>
          <a:p>
            <a:pPr marL="241300">
              <a:lnSpc>
                <a:spcPct val="100000"/>
              </a:lnSpc>
              <a:spcBef>
                <a:spcPts val="220"/>
              </a:spcBef>
              <a:buFont typeface="Arial"/>
              <a:buChar char="•"/>
              <a:tabLst>
                <a:tab pos="698500" algn="l"/>
              </a:tabLst>
            </a:pPr>
            <a:endParaRPr lang="en-US" dirty="0">
              <a:cs typeface="Calibri"/>
            </a:endParaRPr>
          </a:p>
          <a:p>
            <a:endParaRPr lang="en-US" dirty="0"/>
          </a:p>
        </p:txBody>
      </p:sp>
    </p:spTree>
    <p:extLst>
      <p:ext uri="{BB962C8B-B14F-4D97-AF65-F5344CB8AC3E}">
        <p14:creationId xmlns:p14="http://schemas.microsoft.com/office/powerpoint/2010/main" val="2422492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1EE0-8B21-4E3E-AF9F-DCC7A875A4A5}"/>
              </a:ext>
            </a:extLst>
          </p:cNvPr>
          <p:cNvSpPr>
            <a:spLocks noGrp="1"/>
          </p:cNvSpPr>
          <p:nvPr>
            <p:ph type="title"/>
          </p:nvPr>
        </p:nvSpPr>
        <p:spPr/>
        <p:txBody>
          <a:bodyPr/>
          <a:lstStyle/>
          <a:p>
            <a:r>
              <a:rPr lang="en-US" spc="114" dirty="0"/>
              <a:t>2. </a:t>
            </a:r>
            <a:r>
              <a:rPr lang="en-US" spc="175" dirty="0"/>
              <a:t>Convolutional </a:t>
            </a:r>
            <a:r>
              <a:rPr lang="en-US" spc="135" dirty="0"/>
              <a:t>Neural</a:t>
            </a:r>
            <a:r>
              <a:rPr lang="en-US" spc="690" dirty="0"/>
              <a:t> </a:t>
            </a:r>
            <a:r>
              <a:rPr lang="en-US" spc="180" dirty="0"/>
              <a:t>Network</a:t>
            </a:r>
            <a:endParaRPr lang="en-US" dirty="0"/>
          </a:p>
        </p:txBody>
      </p:sp>
      <p:sp>
        <p:nvSpPr>
          <p:cNvPr id="3" name="Content Placeholder 2">
            <a:extLst>
              <a:ext uri="{FF2B5EF4-FFF2-40B4-BE49-F238E27FC236}">
                <a16:creationId xmlns:a16="http://schemas.microsoft.com/office/drawing/2014/main" id="{2AFC2264-FFB4-4FF1-A40C-B77933C016F8}"/>
              </a:ext>
            </a:extLst>
          </p:cNvPr>
          <p:cNvSpPr>
            <a:spLocks noGrp="1"/>
          </p:cNvSpPr>
          <p:nvPr>
            <p:ph idx="1"/>
          </p:nvPr>
        </p:nvSpPr>
        <p:spPr/>
        <p:txBody>
          <a:bodyPr/>
          <a:lstStyle/>
          <a:p>
            <a:pPr marL="241300">
              <a:lnSpc>
                <a:spcPct val="100000"/>
              </a:lnSpc>
              <a:spcBef>
                <a:spcPts val="380"/>
              </a:spcBef>
              <a:buFont typeface="Arial"/>
              <a:buChar char="•"/>
              <a:tabLst>
                <a:tab pos="241300" algn="l"/>
              </a:tabLst>
            </a:pPr>
            <a:r>
              <a:rPr lang="en-US" spc="-10" dirty="0">
                <a:cs typeface="Calibri"/>
              </a:rPr>
              <a:t>Convolutional</a:t>
            </a:r>
            <a:r>
              <a:rPr lang="en-US" spc="-5" dirty="0">
                <a:cs typeface="Calibri"/>
              </a:rPr>
              <a:t> </a:t>
            </a:r>
            <a:r>
              <a:rPr lang="en-US" spc="-25" dirty="0">
                <a:cs typeface="Calibri"/>
              </a:rPr>
              <a:t>layers.</a:t>
            </a:r>
            <a:endParaRPr lang="en-US" dirty="0">
              <a:cs typeface="Calibri"/>
            </a:endParaRPr>
          </a:p>
          <a:p>
            <a:pPr marL="698500" lvl="1">
              <a:lnSpc>
                <a:spcPct val="100000"/>
              </a:lnSpc>
              <a:spcBef>
                <a:spcPts val="240"/>
              </a:spcBef>
              <a:buFont typeface="Arial"/>
              <a:buChar char="•"/>
              <a:tabLst>
                <a:tab pos="698500" algn="l"/>
              </a:tabLst>
            </a:pPr>
            <a:r>
              <a:rPr lang="en-US" spc="-10" dirty="0">
                <a:cs typeface="Calibri"/>
              </a:rPr>
              <a:t>Filter </a:t>
            </a:r>
            <a:r>
              <a:rPr lang="en-US" spc="-35" dirty="0">
                <a:cs typeface="Calibri"/>
              </a:rPr>
              <a:t>number.</a:t>
            </a:r>
            <a:endParaRPr lang="en-US" dirty="0">
              <a:cs typeface="Calibri"/>
            </a:endParaRPr>
          </a:p>
          <a:p>
            <a:pPr marL="698500" lvl="1">
              <a:lnSpc>
                <a:spcPct val="100000"/>
              </a:lnSpc>
              <a:spcBef>
                <a:spcPts val="219"/>
              </a:spcBef>
              <a:buFont typeface="Arial"/>
              <a:buChar char="•"/>
              <a:tabLst>
                <a:tab pos="698500" algn="l"/>
              </a:tabLst>
            </a:pPr>
            <a:r>
              <a:rPr lang="en-US" spc="-10" dirty="0">
                <a:cs typeface="Calibri"/>
              </a:rPr>
              <a:t>Filter </a:t>
            </a:r>
            <a:r>
              <a:rPr lang="en-US" dirty="0">
                <a:cs typeface="Calibri"/>
              </a:rPr>
              <a:t>shape.</a:t>
            </a:r>
          </a:p>
          <a:p>
            <a:pPr marL="698500" lvl="1">
              <a:lnSpc>
                <a:spcPct val="100000"/>
              </a:lnSpc>
              <a:spcBef>
                <a:spcPts val="219"/>
              </a:spcBef>
              <a:buFont typeface="Arial"/>
              <a:buChar char="•"/>
              <a:tabLst>
                <a:tab pos="698500" algn="l"/>
              </a:tabLst>
            </a:pPr>
            <a:r>
              <a:rPr lang="en-US" spc="-5" dirty="0">
                <a:cs typeface="Calibri"/>
              </a:rPr>
              <a:t>Stride </a:t>
            </a:r>
            <a:r>
              <a:rPr lang="en-US" spc="-10" dirty="0">
                <a:cs typeface="Calibri"/>
              </a:rPr>
              <a:t>(default: </a:t>
            </a:r>
            <a:r>
              <a:rPr lang="en-US" spc="-5" dirty="0">
                <a:cs typeface="Calibri"/>
              </a:rPr>
              <a:t>one).</a:t>
            </a:r>
            <a:endParaRPr lang="en-US" dirty="0">
              <a:cs typeface="Calibri"/>
            </a:endParaRPr>
          </a:p>
          <a:p>
            <a:pPr marL="698500" lvl="1">
              <a:lnSpc>
                <a:spcPct val="100000"/>
              </a:lnSpc>
              <a:spcBef>
                <a:spcPts val="219"/>
              </a:spcBef>
              <a:buFont typeface="Arial"/>
              <a:buChar char="•"/>
              <a:tabLst>
                <a:tab pos="698500" algn="l"/>
              </a:tabLst>
            </a:pPr>
            <a:r>
              <a:rPr lang="en-US" spc="-10" dirty="0">
                <a:cs typeface="Calibri"/>
              </a:rPr>
              <a:t>Zero-padding (default: </a:t>
            </a:r>
            <a:r>
              <a:rPr lang="en-US" dirty="0">
                <a:cs typeface="Calibri"/>
              </a:rPr>
              <a:t>no</a:t>
            </a:r>
            <a:r>
              <a:rPr lang="en-US" spc="-45" dirty="0">
                <a:cs typeface="Calibri"/>
              </a:rPr>
              <a:t> </a:t>
            </a:r>
            <a:r>
              <a:rPr lang="en-US" spc="-5" dirty="0">
                <a:cs typeface="Calibri"/>
              </a:rPr>
              <a:t>padding).</a:t>
            </a:r>
            <a:endParaRPr lang="en-US" dirty="0">
              <a:cs typeface="Calibri"/>
            </a:endParaRPr>
          </a:p>
          <a:p>
            <a:endParaRPr lang="en-US" dirty="0"/>
          </a:p>
        </p:txBody>
      </p:sp>
    </p:spTree>
    <p:extLst>
      <p:ext uri="{BB962C8B-B14F-4D97-AF65-F5344CB8AC3E}">
        <p14:creationId xmlns:p14="http://schemas.microsoft.com/office/powerpoint/2010/main" val="806431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32A0-AC49-447B-93A0-A7143B79C6C8}"/>
              </a:ext>
            </a:extLst>
          </p:cNvPr>
          <p:cNvSpPr>
            <a:spLocks noGrp="1"/>
          </p:cNvSpPr>
          <p:nvPr>
            <p:ph type="title"/>
          </p:nvPr>
        </p:nvSpPr>
        <p:spPr/>
        <p:txBody>
          <a:bodyPr/>
          <a:lstStyle/>
          <a:p>
            <a:r>
              <a:rPr lang="en-US" spc="114" dirty="0"/>
              <a:t>2. </a:t>
            </a:r>
            <a:r>
              <a:rPr lang="en-US" spc="175" dirty="0"/>
              <a:t>Convolutional </a:t>
            </a:r>
            <a:r>
              <a:rPr lang="en-US" spc="135" dirty="0"/>
              <a:t>Neural</a:t>
            </a:r>
            <a:r>
              <a:rPr lang="en-US" spc="690" dirty="0"/>
              <a:t> </a:t>
            </a:r>
            <a:r>
              <a:rPr lang="en-US" spc="180" dirty="0"/>
              <a:t>Network</a:t>
            </a:r>
            <a:endParaRPr lang="en-US" dirty="0"/>
          </a:p>
        </p:txBody>
      </p:sp>
      <p:sp>
        <p:nvSpPr>
          <p:cNvPr id="3" name="Content Placeholder 2">
            <a:extLst>
              <a:ext uri="{FF2B5EF4-FFF2-40B4-BE49-F238E27FC236}">
                <a16:creationId xmlns:a16="http://schemas.microsoft.com/office/drawing/2014/main" id="{3D50D3FC-6233-4A5D-B5B2-1C5D599FFB92}"/>
              </a:ext>
            </a:extLst>
          </p:cNvPr>
          <p:cNvSpPr>
            <a:spLocks noGrp="1"/>
          </p:cNvSpPr>
          <p:nvPr>
            <p:ph idx="1"/>
          </p:nvPr>
        </p:nvSpPr>
        <p:spPr/>
        <p:txBody>
          <a:bodyPr/>
          <a:lstStyle/>
          <a:p>
            <a:pPr marL="241300">
              <a:lnSpc>
                <a:spcPct val="100000"/>
              </a:lnSpc>
              <a:spcBef>
                <a:spcPts val="380"/>
              </a:spcBef>
              <a:buFont typeface="Arial"/>
              <a:buChar char="•"/>
              <a:tabLst>
                <a:tab pos="241300" algn="l"/>
              </a:tabLst>
            </a:pPr>
            <a:r>
              <a:rPr lang="en-US" spc="-10" dirty="0">
                <a:cs typeface="Calibri"/>
              </a:rPr>
              <a:t>Convolutional</a:t>
            </a:r>
            <a:r>
              <a:rPr lang="en-US" spc="-5" dirty="0">
                <a:cs typeface="Calibri"/>
              </a:rPr>
              <a:t> </a:t>
            </a:r>
            <a:r>
              <a:rPr lang="en-US" spc="-25" dirty="0">
                <a:cs typeface="Calibri"/>
              </a:rPr>
              <a:t>layers.</a:t>
            </a:r>
            <a:endParaRPr lang="en-US" dirty="0">
              <a:cs typeface="Calibri"/>
            </a:endParaRPr>
          </a:p>
          <a:p>
            <a:pPr marL="698500" lvl="1">
              <a:lnSpc>
                <a:spcPct val="100000"/>
              </a:lnSpc>
              <a:spcBef>
                <a:spcPts val="240"/>
              </a:spcBef>
              <a:buFont typeface="Arial"/>
              <a:buChar char="•"/>
              <a:tabLst>
                <a:tab pos="698500" algn="l"/>
              </a:tabLst>
            </a:pPr>
            <a:r>
              <a:rPr lang="en-US" spc="-10" dirty="0">
                <a:cs typeface="Calibri"/>
              </a:rPr>
              <a:t>Filter </a:t>
            </a:r>
            <a:r>
              <a:rPr lang="en-US" spc="-35" dirty="0">
                <a:cs typeface="Calibri"/>
              </a:rPr>
              <a:t>number.</a:t>
            </a:r>
            <a:endParaRPr lang="en-US" dirty="0">
              <a:cs typeface="Calibri"/>
            </a:endParaRPr>
          </a:p>
          <a:p>
            <a:pPr marL="698500" lvl="1">
              <a:lnSpc>
                <a:spcPct val="100000"/>
              </a:lnSpc>
              <a:spcBef>
                <a:spcPts val="219"/>
              </a:spcBef>
              <a:buFont typeface="Arial"/>
              <a:buChar char="•"/>
              <a:tabLst>
                <a:tab pos="698500" algn="l"/>
              </a:tabLst>
            </a:pPr>
            <a:r>
              <a:rPr lang="en-US" spc="-10" dirty="0">
                <a:cs typeface="Calibri"/>
              </a:rPr>
              <a:t>Filter </a:t>
            </a:r>
            <a:r>
              <a:rPr lang="en-US" dirty="0">
                <a:cs typeface="Calibri"/>
              </a:rPr>
              <a:t>shape.</a:t>
            </a:r>
          </a:p>
          <a:p>
            <a:pPr marL="698500" lvl="1">
              <a:lnSpc>
                <a:spcPct val="100000"/>
              </a:lnSpc>
              <a:spcBef>
                <a:spcPts val="219"/>
              </a:spcBef>
              <a:buFont typeface="Arial"/>
              <a:buChar char="•"/>
              <a:tabLst>
                <a:tab pos="698500" algn="l"/>
              </a:tabLst>
            </a:pPr>
            <a:r>
              <a:rPr lang="en-US" spc="-5" dirty="0">
                <a:cs typeface="Calibri"/>
              </a:rPr>
              <a:t>Stride </a:t>
            </a:r>
            <a:r>
              <a:rPr lang="en-US" spc="-10" dirty="0">
                <a:cs typeface="Calibri"/>
              </a:rPr>
              <a:t>(default: </a:t>
            </a:r>
            <a:r>
              <a:rPr lang="en-US" spc="-5" dirty="0">
                <a:cs typeface="Calibri"/>
              </a:rPr>
              <a:t>one).</a:t>
            </a:r>
            <a:endParaRPr lang="en-US" dirty="0">
              <a:cs typeface="Calibri"/>
            </a:endParaRPr>
          </a:p>
          <a:p>
            <a:pPr marL="698500" lvl="1">
              <a:lnSpc>
                <a:spcPct val="100000"/>
              </a:lnSpc>
              <a:spcBef>
                <a:spcPts val="219"/>
              </a:spcBef>
              <a:buFont typeface="Arial"/>
              <a:buChar char="•"/>
              <a:tabLst>
                <a:tab pos="698500" algn="l"/>
              </a:tabLst>
            </a:pPr>
            <a:r>
              <a:rPr lang="en-US" spc="-10" dirty="0">
                <a:cs typeface="Calibri"/>
              </a:rPr>
              <a:t>Zero-padding (default: </a:t>
            </a:r>
            <a:r>
              <a:rPr lang="en-US" dirty="0">
                <a:cs typeface="Calibri"/>
              </a:rPr>
              <a:t>no</a:t>
            </a:r>
            <a:r>
              <a:rPr lang="en-US" spc="-45" dirty="0">
                <a:cs typeface="Calibri"/>
              </a:rPr>
              <a:t> </a:t>
            </a:r>
            <a:r>
              <a:rPr lang="en-US" spc="-5" dirty="0">
                <a:cs typeface="Calibri"/>
              </a:rPr>
              <a:t>padding).</a:t>
            </a:r>
            <a:endParaRPr lang="en-US" dirty="0">
              <a:cs typeface="Calibri"/>
            </a:endParaRPr>
          </a:p>
          <a:p>
            <a:pPr marL="241300">
              <a:lnSpc>
                <a:spcPct val="100000"/>
              </a:lnSpc>
              <a:spcBef>
                <a:spcPts val="620"/>
              </a:spcBef>
              <a:buFont typeface="Arial"/>
              <a:buChar char="•"/>
              <a:tabLst>
                <a:tab pos="241300" algn="l"/>
              </a:tabLst>
            </a:pPr>
            <a:r>
              <a:rPr lang="en-US" spc="-10" dirty="0">
                <a:cs typeface="Calibri"/>
              </a:rPr>
              <a:t>Activation</a:t>
            </a:r>
            <a:r>
              <a:rPr lang="en-US" dirty="0">
                <a:cs typeface="Calibri"/>
              </a:rPr>
              <a:t> </a:t>
            </a:r>
            <a:r>
              <a:rPr lang="en-US" spc="-5" dirty="0">
                <a:cs typeface="Calibri"/>
              </a:rPr>
              <a:t>functions.</a:t>
            </a:r>
            <a:endParaRPr lang="en-US" dirty="0">
              <a:cs typeface="Calibri"/>
            </a:endParaRPr>
          </a:p>
          <a:p>
            <a:pPr marL="241300">
              <a:lnSpc>
                <a:spcPct val="100000"/>
              </a:lnSpc>
              <a:spcBef>
                <a:spcPts val="640"/>
              </a:spcBef>
              <a:buFont typeface="Arial"/>
              <a:buChar char="•"/>
              <a:tabLst>
                <a:tab pos="241300" algn="l"/>
              </a:tabLst>
            </a:pPr>
            <a:r>
              <a:rPr lang="en-US" spc="-10" dirty="0">
                <a:cs typeface="Calibri"/>
              </a:rPr>
              <a:t>Pooling</a:t>
            </a:r>
            <a:r>
              <a:rPr lang="en-US" spc="-5" dirty="0">
                <a:cs typeface="Calibri"/>
              </a:rPr>
              <a:t> </a:t>
            </a:r>
            <a:r>
              <a:rPr lang="en-US" spc="-25" dirty="0">
                <a:cs typeface="Calibri"/>
              </a:rPr>
              <a:t>layers.</a:t>
            </a:r>
            <a:endParaRPr lang="en-US" dirty="0">
              <a:cs typeface="Calibri"/>
            </a:endParaRPr>
          </a:p>
          <a:p>
            <a:pPr marL="698500" lvl="1">
              <a:lnSpc>
                <a:spcPct val="100000"/>
              </a:lnSpc>
              <a:spcBef>
                <a:spcPts val="240"/>
              </a:spcBef>
              <a:buFont typeface="Arial"/>
              <a:buChar char="•"/>
              <a:tabLst>
                <a:tab pos="698500" algn="l"/>
              </a:tabLst>
            </a:pPr>
            <a:r>
              <a:rPr lang="en-US" spc="-15" dirty="0" err="1">
                <a:cs typeface="Calibri"/>
              </a:rPr>
              <a:t>MaxPool</a:t>
            </a:r>
            <a:r>
              <a:rPr lang="en-US" spc="-15" dirty="0">
                <a:cs typeface="Calibri"/>
              </a:rPr>
              <a:t>, </a:t>
            </a:r>
            <a:r>
              <a:rPr lang="en-US" spc="-20" dirty="0" err="1">
                <a:cs typeface="Calibri"/>
              </a:rPr>
              <a:t>AveragePool</a:t>
            </a:r>
            <a:r>
              <a:rPr lang="en-US" spc="-20" dirty="0">
                <a:cs typeface="Calibri"/>
              </a:rPr>
              <a:t>,</a:t>
            </a:r>
            <a:r>
              <a:rPr lang="en-US" dirty="0">
                <a:cs typeface="Calibri"/>
              </a:rPr>
              <a:t> </a:t>
            </a:r>
            <a:r>
              <a:rPr lang="en-US" spc="-15" dirty="0">
                <a:cs typeface="Calibri"/>
              </a:rPr>
              <a:t>etc.</a:t>
            </a:r>
            <a:endParaRPr lang="en-US" dirty="0">
              <a:cs typeface="Calibri"/>
            </a:endParaRPr>
          </a:p>
          <a:p>
            <a:pPr marL="698500" lvl="1">
              <a:lnSpc>
                <a:spcPct val="100000"/>
              </a:lnSpc>
              <a:spcBef>
                <a:spcPts val="219"/>
              </a:spcBef>
              <a:buFont typeface="Arial"/>
              <a:buChar char="•"/>
              <a:tabLst>
                <a:tab pos="698500" algn="l"/>
              </a:tabLst>
            </a:pPr>
            <a:r>
              <a:rPr lang="en-US" spc="-20" dirty="0">
                <a:cs typeface="Calibri"/>
              </a:rPr>
              <a:t>Pool</a:t>
            </a:r>
            <a:r>
              <a:rPr lang="en-US" spc="-15" dirty="0">
                <a:cs typeface="Calibri"/>
              </a:rPr>
              <a:t> size.</a:t>
            </a:r>
            <a:endParaRPr lang="en-US" dirty="0">
              <a:cs typeface="Calibri"/>
            </a:endParaRPr>
          </a:p>
          <a:p>
            <a:pPr marL="698500" lvl="1">
              <a:lnSpc>
                <a:spcPct val="100000"/>
              </a:lnSpc>
              <a:spcBef>
                <a:spcPts val="219"/>
              </a:spcBef>
              <a:buFont typeface="Arial"/>
              <a:buChar char="•"/>
              <a:tabLst>
                <a:tab pos="698500" algn="l"/>
              </a:tabLst>
            </a:pPr>
            <a:r>
              <a:rPr lang="en-US" spc="-20" dirty="0">
                <a:cs typeface="Calibri"/>
              </a:rPr>
              <a:t>Pool </a:t>
            </a:r>
            <a:r>
              <a:rPr lang="en-US" spc="-10" dirty="0">
                <a:cs typeface="Calibri"/>
              </a:rPr>
              <a:t>stride (default: </a:t>
            </a:r>
            <a:r>
              <a:rPr lang="en-US" spc="-5" dirty="0">
                <a:cs typeface="Calibri"/>
              </a:rPr>
              <a:t>pool</a:t>
            </a:r>
            <a:r>
              <a:rPr lang="en-US" spc="5" dirty="0">
                <a:cs typeface="Calibri"/>
              </a:rPr>
              <a:t> </a:t>
            </a:r>
            <a:r>
              <a:rPr lang="en-US" spc="-15" dirty="0">
                <a:cs typeface="Calibri"/>
              </a:rPr>
              <a:t>size).</a:t>
            </a:r>
            <a:endParaRPr lang="en-US" dirty="0">
              <a:cs typeface="Calibri"/>
            </a:endParaRPr>
          </a:p>
          <a:p>
            <a:endParaRPr lang="en-US" dirty="0"/>
          </a:p>
        </p:txBody>
      </p:sp>
    </p:spTree>
    <p:extLst>
      <p:ext uri="{BB962C8B-B14F-4D97-AF65-F5344CB8AC3E}">
        <p14:creationId xmlns:p14="http://schemas.microsoft.com/office/powerpoint/2010/main" val="1983345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229B-1491-46F3-BAA9-12CCCCA7241C}"/>
              </a:ext>
            </a:extLst>
          </p:cNvPr>
          <p:cNvSpPr>
            <a:spLocks noGrp="1"/>
          </p:cNvSpPr>
          <p:nvPr>
            <p:ph type="title"/>
          </p:nvPr>
        </p:nvSpPr>
        <p:spPr/>
        <p:txBody>
          <a:bodyPr/>
          <a:lstStyle/>
          <a:p>
            <a:r>
              <a:rPr lang="en-US" spc="114" dirty="0"/>
              <a:t>3. </a:t>
            </a:r>
            <a:r>
              <a:rPr lang="en-US" spc="90" dirty="0"/>
              <a:t>Build </a:t>
            </a:r>
            <a:r>
              <a:rPr lang="en-US" spc="145" dirty="0"/>
              <a:t>and </a:t>
            </a:r>
            <a:r>
              <a:rPr lang="en-US" spc="110" dirty="0"/>
              <a:t>Train </a:t>
            </a:r>
            <a:r>
              <a:rPr lang="en-US" spc="425" dirty="0"/>
              <a:t>CNN</a:t>
            </a:r>
            <a:endParaRPr lang="en-US" dirty="0"/>
          </a:p>
        </p:txBody>
      </p:sp>
      <p:sp>
        <p:nvSpPr>
          <p:cNvPr id="3" name="Content Placeholder 2">
            <a:extLst>
              <a:ext uri="{FF2B5EF4-FFF2-40B4-BE49-F238E27FC236}">
                <a16:creationId xmlns:a16="http://schemas.microsoft.com/office/drawing/2014/main" id="{23F8D5F1-9CD3-490A-BB9F-8C143F16B743}"/>
              </a:ext>
            </a:extLst>
          </p:cNvPr>
          <p:cNvSpPr>
            <a:spLocks noGrp="1"/>
          </p:cNvSpPr>
          <p:nvPr>
            <p:ph idx="1"/>
          </p:nvPr>
        </p:nvSpPr>
        <p:spPr/>
        <p:txBody>
          <a:bodyPr/>
          <a:lstStyle/>
          <a:p>
            <a:pPr marL="241300">
              <a:lnSpc>
                <a:spcPct val="100000"/>
              </a:lnSpc>
              <a:spcBef>
                <a:spcPts val="380"/>
              </a:spcBef>
              <a:buFont typeface="Arial"/>
              <a:buChar char="•"/>
              <a:tabLst>
                <a:tab pos="241300" algn="l"/>
              </a:tabLst>
            </a:pPr>
            <a:r>
              <a:rPr lang="en-US" spc="-5" dirty="0">
                <a:cs typeface="Calibri"/>
              </a:rPr>
              <a:t>Build </a:t>
            </a:r>
            <a:r>
              <a:rPr lang="en-US" dirty="0">
                <a:cs typeface="Calibri"/>
              </a:rPr>
              <a:t>a</a:t>
            </a:r>
            <a:r>
              <a:rPr lang="en-US" spc="5" dirty="0">
                <a:cs typeface="Calibri"/>
              </a:rPr>
              <a:t> </a:t>
            </a:r>
            <a:r>
              <a:rPr lang="en-US" spc="-10" dirty="0">
                <a:cs typeface="Calibri"/>
              </a:rPr>
              <a:t>network.</a:t>
            </a:r>
            <a:endParaRPr lang="en-US" dirty="0">
              <a:cs typeface="Calibri"/>
            </a:endParaRPr>
          </a:p>
          <a:p>
            <a:pPr marL="698500" lvl="1">
              <a:lnSpc>
                <a:spcPct val="100000"/>
              </a:lnSpc>
              <a:spcBef>
                <a:spcPts val="240"/>
              </a:spcBef>
              <a:buFont typeface="Arial"/>
              <a:buChar char="•"/>
              <a:tabLst>
                <a:tab pos="698500" algn="l"/>
              </a:tabLst>
            </a:pPr>
            <a:r>
              <a:rPr lang="en-US" spc="-5" dirty="0">
                <a:cs typeface="Calibri"/>
              </a:rPr>
              <a:t>Add </a:t>
            </a:r>
            <a:r>
              <a:rPr lang="en-US" spc="-50" dirty="0">
                <a:cs typeface="Calibri"/>
              </a:rPr>
              <a:t>Conv, </a:t>
            </a:r>
            <a:r>
              <a:rPr lang="en-US" spc="-15" dirty="0">
                <a:cs typeface="Calibri"/>
              </a:rPr>
              <a:t>Pool, FC</a:t>
            </a:r>
            <a:r>
              <a:rPr lang="en-US" spc="40" dirty="0">
                <a:cs typeface="Calibri"/>
              </a:rPr>
              <a:t> </a:t>
            </a:r>
            <a:r>
              <a:rPr lang="en-US" spc="-20" dirty="0">
                <a:cs typeface="Calibri"/>
              </a:rPr>
              <a:t>layers.</a:t>
            </a:r>
            <a:endParaRPr lang="en-US" dirty="0">
              <a:cs typeface="Calibri"/>
            </a:endParaRPr>
          </a:p>
          <a:p>
            <a:pPr marL="241300">
              <a:lnSpc>
                <a:spcPct val="100000"/>
              </a:lnSpc>
              <a:spcBef>
                <a:spcPts val="620"/>
              </a:spcBef>
              <a:buFont typeface="Arial"/>
              <a:buChar char="•"/>
              <a:tabLst>
                <a:tab pos="241300" algn="l"/>
              </a:tabLst>
            </a:pPr>
            <a:r>
              <a:rPr lang="en-US" spc="-5" dirty="0">
                <a:cs typeface="Calibri"/>
              </a:rPr>
              <a:t>Compile </a:t>
            </a:r>
            <a:r>
              <a:rPr lang="en-US" dirty="0">
                <a:cs typeface="Calibri"/>
              </a:rPr>
              <a:t>the</a:t>
            </a:r>
            <a:r>
              <a:rPr lang="en-US" spc="-10" dirty="0">
                <a:cs typeface="Calibri"/>
              </a:rPr>
              <a:t> </a:t>
            </a:r>
            <a:r>
              <a:rPr lang="en-US" spc="-5" dirty="0">
                <a:cs typeface="Calibri"/>
              </a:rPr>
              <a:t>model.</a:t>
            </a:r>
            <a:endParaRPr lang="en-US" dirty="0">
              <a:cs typeface="Calibri"/>
            </a:endParaRPr>
          </a:p>
          <a:p>
            <a:pPr marL="698500" lvl="1">
              <a:lnSpc>
                <a:spcPct val="100000"/>
              </a:lnSpc>
              <a:spcBef>
                <a:spcPts val="240"/>
              </a:spcBef>
              <a:buFont typeface="Arial"/>
              <a:buChar char="•"/>
              <a:tabLst>
                <a:tab pos="698500" algn="l"/>
              </a:tabLst>
            </a:pPr>
            <a:r>
              <a:rPr lang="en-US" dirty="0">
                <a:cs typeface="Calibri"/>
              </a:rPr>
              <a:t>Specify </a:t>
            </a:r>
            <a:r>
              <a:rPr lang="en-US" spc="-10" dirty="0">
                <a:cs typeface="Calibri"/>
              </a:rPr>
              <a:t>optimization </a:t>
            </a:r>
            <a:r>
              <a:rPr lang="en-US" spc="-5" dirty="0">
                <a:cs typeface="Calibri"/>
              </a:rPr>
              <a:t>algorithm, loss function, </a:t>
            </a:r>
            <a:r>
              <a:rPr lang="en-US" dirty="0">
                <a:cs typeface="Calibri"/>
              </a:rPr>
              <a:t>and</a:t>
            </a:r>
            <a:r>
              <a:rPr lang="en-US" spc="-50" dirty="0">
                <a:cs typeface="Calibri"/>
              </a:rPr>
              <a:t> </a:t>
            </a:r>
            <a:r>
              <a:rPr lang="en-US" spc="-5" dirty="0">
                <a:cs typeface="Calibri"/>
              </a:rPr>
              <a:t>metrics.</a:t>
            </a:r>
            <a:endParaRPr lang="en-US" dirty="0">
              <a:cs typeface="Calibri"/>
            </a:endParaRPr>
          </a:p>
          <a:p>
            <a:pPr marL="241300">
              <a:lnSpc>
                <a:spcPct val="100000"/>
              </a:lnSpc>
              <a:spcBef>
                <a:spcPts val="620"/>
              </a:spcBef>
              <a:buFont typeface="Arial"/>
              <a:buChar char="•"/>
              <a:tabLst>
                <a:tab pos="241300" algn="l"/>
              </a:tabLst>
            </a:pPr>
            <a:r>
              <a:rPr lang="en-US" spc="-5" dirty="0">
                <a:cs typeface="Calibri"/>
              </a:rPr>
              <a:t>Fit the model on </a:t>
            </a:r>
            <a:r>
              <a:rPr lang="en-US" spc="-10" dirty="0">
                <a:cs typeface="Calibri"/>
              </a:rPr>
              <a:t>training</a:t>
            </a:r>
            <a:r>
              <a:rPr lang="en-US" spc="5" dirty="0">
                <a:cs typeface="Calibri"/>
              </a:rPr>
              <a:t> </a:t>
            </a:r>
            <a:r>
              <a:rPr lang="en-US" spc="-15" dirty="0">
                <a:cs typeface="Calibri"/>
              </a:rPr>
              <a:t>data.</a:t>
            </a:r>
            <a:endParaRPr lang="en-US" dirty="0">
              <a:cs typeface="Calibri"/>
            </a:endParaRPr>
          </a:p>
          <a:p>
            <a:endParaRPr lang="en-US" dirty="0"/>
          </a:p>
        </p:txBody>
      </p:sp>
    </p:spTree>
    <p:extLst>
      <p:ext uri="{BB962C8B-B14F-4D97-AF65-F5344CB8AC3E}">
        <p14:creationId xmlns:p14="http://schemas.microsoft.com/office/powerpoint/2010/main" val="2739541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1DAD-CC80-43EC-86F6-2622AD226AB0}"/>
              </a:ext>
            </a:extLst>
          </p:cNvPr>
          <p:cNvSpPr>
            <a:spLocks noGrp="1"/>
          </p:cNvSpPr>
          <p:nvPr>
            <p:ph type="title"/>
          </p:nvPr>
        </p:nvSpPr>
        <p:spPr/>
        <p:txBody>
          <a:bodyPr/>
          <a:lstStyle/>
          <a:p>
            <a:r>
              <a:rPr lang="en-US" dirty="0"/>
              <a:t>Why CNN for Image</a:t>
            </a:r>
          </a:p>
        </p:txBody>
      </p:sp>
      <p:sp>
        <p:nvSpPr>
          <p:cNvPr id="3" name="Content Placeholder 2">
            <a:extLst>
              <a:ext uri="{FF2B5EF4-FFF2-40B4-BE49-F238E27FC236}">
                <a16:creationId xmlns:a16="http://schemas.microsoft.com/office/drawing/2014/main" id="{FBE5FF2C-3699-437C-B4DF-5111F0027DC6}"/>
              </a:ext>
            </a:extLst>
          </p:cNvPr>
          <p:cNvSpPr>
            <a:spLocks noGrp="1"/>
          </p:cNvSpPr>
          <p:nvPr>
            <p:ph idx="1"/>
          </p:nvPr>
        </p:nvSpPr>
        <p:spPr/>
        <p:txBody>
          <a:bodyPr/>
          <a:lstStyle/>
          <a:p>
            <a:r>
              <a:rPr lang="en-US" altLang="zh-TW" dirty="0"/>
              <a:t>Some patterns are much smaller than the whole image</a:t>
            </a:r>
            <a:endParaRPr lang="zh-TW" altLang="en-US" dirty="0"/>
          </a:p>
          <a:p>
            <a:endParaRPr lang="en-US" dirty="0"/>
          </a:p>
        </p:txBody>
      </p:sp>
      <p:pic>
        <p:nvPicPr>
          <p:cNvPr id="22" name="Picture 4" descr="https://upload.wikimedia.org/wikipedia/commons/5/5e/Silverbird_in_Murchison_Falls_National_Park,_Uganda.JPG">
            <a:extLst>
              <a:ext uri="{FF2B5EF4-FFF2-40B4-BE49-F238E27FC236}">
                <a16:creationId xmlns:a16="http://schemas.microsoft.com/office/drawing/2014/main" id="{5226F1B6-CD82-4C8E-9FEF-769EB3400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3481" y="4519855"/>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15">
            <a:extLst>
              <a:ext uri="{FF2B5EF4-FFF2-40B4-BE49-F238E27FC236}">
                <a16:creationId xmlns:a16="http://schemas.microsoft.com/office/drawing/2014/main" id="{28E73827-5E08-40F1-8CFF-13C4D8E63579}"/>
              </a:ext>
            </a:extLst>
          </p:cNvPr>
          <p:cNvPicPr>
            <a:picLocks noChangeAspect="1"/>
          </p:cNvPicPr>
          <p:nvPr/>
        </p:nvPicPr>
        <p:blipFill>
          <a:blip r:embed="rId4"/>
          <a:stretch>
            <a:fillRect/>
          </a:stretch>
        </p:blipFill>
        <p:spPr>
          <a:xfrm>
            <a:off x="4412544" y="4565872"/>
            <a:ext cx="1296890" cy="1139691"/>
          </a:xfrm>
          <a:prstGeom prst="rect">
            <a:avLst/>
          </a:prstGeom>
          <a:ln w="57150">
            <a:solidFill>
              <a:srgbClr val="FF0000"/>
            </a:solidFill>
          </a:ln>
        </p:spPr>
      </p:pic>
      <p:pic>
        <p:nvPicPr>
          <p:cNvPr id="24" name="圖片 18">
            <a:extLst>
              <a:ext uri="{FF2B5EF4-FFF2-40B4-BE49-F238E27FC236}">
                <a16:creationId xmlns:a16="http://schemas.microsoft.com/office/drawing/2014/main" id="{5F03B9A7-1484-41A2-A880-97CFFFC62400}"/>
              </a:ext>
            </a:extLst>
          </p:cNvPr>
          <p:cNvPicPr>
            <a:picLocks noChangeAspect="1"/>
          </p:cNvPicPr>
          <p:nvPr/>
        </p:nvPicPr>
        <p:blipFill>
          <a:blip r:embed="rId5"/>
          <a:stretch>
            <a:fillRect/>
          </a:stretch>
        </p:blipFill>
        <p:spPr>
          <a:xfrm>
            <a:off x="5814772" y="4483699"/>
            <a:ext cx="2151234" cy="1279848"/>
          </a:xfrm>
          <a:prstGeom prst="rect">
            <a:avLst/>
          </a:prstGeom>
        </p:spPr>
      </p:pic>
      <p:sp>
        <p:nvSpPr>
          <p:cNvPr id="25" name="文字方塊 19">
            <a:extLst>
              <a:ext uri="{FF2B5EF4-FFF2-40B4-BE49-F238E27FC236}">
                <a16:creationId xmlns:a16="http://schemas.microsoft.com/office/drawing/2014/main" id="{AA7DA593-2BDD-4A8F-BAFF-9E81AD584655}"/>
              </a:ext>
            </a:extLst>
          </p:cNvPr>
          <p:cNvSpPr txBox="1"/>
          <p:nvPr/>
        </p:nvSpPr>
        <p:spPr>
          <a:xfrm>
            <a:off x="1189118" y="2569706"/>
            <a:ext cx="740186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A neuron does not have to see the whole image to discover the pattern.</a:t>
            </a:r>
            <a:endParaRPr lang="zh-TW" altLang="en-US" sz="2800" dirty="0"/>
          </a:p>
        </p:txBody>
      </p:sp>
      <p:sp>
        <p:nvSpPr>
          <p:cNvPr id="26" name="圓角矩形圖說文字 42">
            <a:extLst>
              <a:ext uri="{FF2B5EF4-FFF2-40B4-BE49-F238E27FC236}">
                <a16:creationId xmlns:a16="http://schemas.microsoft.com/office/drawing/2014/main" id="{6A7C8A9F-53E6-407B-A199-C36BDC9D57AB}"/>
              </a:ext>
            </a:extLst>
          </p:cNvPr>
          <p:cNvSpPr/>
          <p:nvPr/>
        </p:nvSpPr>
        <p:spPr>
          <a:xfrm>
            <a:off x="6577967" y="5549909"/>
            <a:ext cx="2423235" cy="601661"/>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“beak”</a:t>
            </a:r>
            <a:r>
              <a:rPr lang="zh-TW" altLang="en-US" sz="2400" dirty="0"/>
              <a:t> </a:t>
            </a:r>
            <a:r>
              <a:rPr lang="en-US" altLang="zh-TW" sz="2400" dirty="0"/>
              <a:t>detector</a:t>
            </a:r>
            <a:endParaRPr lang="zh-TW" altLang="en-US" sz="2400" dirty="0"/>
          </a:p>
        </p:txBody>
      </p:sp>
      <p:sp>
        <p:nvSpPr>
          <p:cNvPr id="27" name="矩形 43">
            <a:extLst>
              <a:ext uri="{FF2B5EF4-FFF2-40B4-BE49-F238E27FC236}">
                <a16:creationId xmlns:a16="http://schemas.microsoft.com/office/drawing/2014/main" id="{E03CE76F-BB6F-4438-BB3D-A346FF649266}"/>
              </a:ext>
            </a:extLst>
          </p:cNvPr>
          <p:cNvSpPr/>
          <p:nvPr/>
        </p:nvSpPr>
        <p:spPr>
          <a:xfrm>
            <a:off x="1791882" y="4565872"/>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45">
            <a:extLst>
              <a:ext uri="{FF2B5EF4-FFF2-40B4-BE49-F238E27FC236}">
                <a16:creationId xmlns:a16="http://schemas.microsoft.com/office/drawing/2014/main" id="{B2DFEA2B-4041-4219-873C-634F74EC72CC}"/>
              </a:ext>
            </a:extLst>
          </p:cNvPr>
          <p:cNvCxnSpPr>
            <a:stCxn id="27" idx="3"/>
            <a:endCxn id="23" idx="1"/>
          </p:cNvCxnSpPr>
          <p:nvPr/>
        </p:nvCxnSpPr>
        <p:spPr>
          <a:xfrm>
            <a:off x="2198282" y="4755602"/>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48">
            <a:extLst>
              <a:ext uri="{FF2B5EF4-FFF2-40B4-BE49-F238E27FC236}">
                <a16:creationId xmlns:a16="http://schemas.microsoft.com/office/drawing/2014/main" id="{6801D37B-8102-4D89-9848-E00386767669}"/>
              </a:ext>
            </a:extLst>
          </p:cNvPr>
          <p:cNvSpPr txBox="1"/>
          <p:nvPr/>
        </p:nvSpPr>
        <p:spPr>
          <a:xfrm>
            <a:off x="2016224" y="3463916"/>
            <a:ext cx="714207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Connecting to small region with less parameters</a:t>
            </a:r>
            <a:endParaRPr lang="zh-TW" altLang="en-US" sz="2800" dirty="0"/>
          </a:p>
        </p:txBody>
      </p:sp>
    </p:spTree>
    <p:extLst>
      <p:ext uri="{BB962C8B-B14F-4D97-AF65-F5344CB8AC3E}">
        <p14:creationId xmlns:p14="http://schemas.microsoft.com/office/powerpoint/2010/main" val="186305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4443</Words>
  <Application>Microsoft Office PowerPoint</Application>
  <PresentationFormat>宽屏</PresentationFormat>
  <Paragraphs>817</Paragraphs>
  <Slides>85</Slides>
  <Notes>57</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85</vt:i4>
      </vt:variant>
    </vt:vector>
  </HeadingPairs>
  <TitlesOfParts>
    <vt:vector size="97" baseType="lpstr">
      <vt:lpstr>新細明體</vt:lpstr>
      <vt:lpstr>游ゴシック</vt:lpstr>
      <vt:lpstr>游ゴシック Light</vt:lpstr>
      <vt:lpstr>等线</vt:lpstr>
      <vt:lpstr>等线 Light</vt:lpstr>
      <vt:lpstr>Arial</vt:lpstr>
      <vt:lpstr>Calibri</vt:lpstr>
      <vt:lpstr>Calibri Light</vt:lpstr>
      <vt:lpstr>Cambria Math</vt:lpstr>
      <vt:lpstr>Times New Roman</vt:lpstr>
      <vt:lpstr>Wingdings</vt:lpstr>
      <vt:lpstr>Office Theme</vt:lpstr>
      <vt:lpstr>Convolutional Neural Network</vt:lpstr>
      <vt:lpstr>Warmup: Inner Products</vt:lpstr>
      <vt:lpstr>Vector Inner Product</vt:lpstr>
      <vt:lpstr>Matrix Inner Product</vt:lpstr>
      <vt:lpstr>Tensor Inner Product</vt:lpstr>
      <vt:lpstr>Why Convolutional Neural Network (CNN) for Image</vt:lpstr>
      <vt:lpstr>Classifying Dogs and Cats in Images</vt:lpstr>
      <vt:lpstr>Network with One Hidden Layer</vt:lpstr>
      <vt:lpstr>Why CNN for Image</vt:lpstr>
      <vt:lpstr>Why CNN for Image</vt:lpstr>
      <vt:lpstr>Why CNN for Image</vt:lpstr>
      <vt:lpstr>The whole CNN</vt:lpstr>
      <vt:lpstr>The whole CNN</vt:lpstr>
      <vt:lpstr>Convolution for Images</vt:lpstr>
      <vt:lpstr>2-D Convolution Layer</vt:lpstr>
      <vt:lpstr>An Image is A Matrix/Tensor of Pixel Values</vt:lpstr>
      <vt:lpstr>Convolution</vt:lpstr>
      <vt:lpstr>Convolution</vt:lpstr>
      <vt:lpstr>Convolution</vt:lpstr>
      <vt:lpstr>Convolution</vt:lpstr>
      <vt:lpstr>Convolution</vt:lpstr>
      <vt:lpstr>Convolution</vt:lpstr>
      <vt:lpstr>Convolution</vt:lpstr>
      <vt:lpstr>2-D Convolution Layer</vt:lpstr>
      <vt:lpstr>Convolution</vt:lpstr>
      <vt:lpstr>Convolution</vt:lpstr>
      <vt:lpstr>Intuition</vt:lpstr>
      <vt:lpstr>Intuition</vt:lpstr>
      <vt:lpstr>Examples</vt:lpstr>
      <vt:lpstr>Examples</vt:lpstr>
      <vt:lpstr>Examples</vt:lpstr>
      <vt:lpstr>Examples</vt:lpstr>
      <vt:lpstr>Examples</vt:lpstr>
      <vt:lpstr>Padding and Stride</vt:lpstr>
      <vt:lpstr>Convolution: Zero Padding</vt:lpstr>
      <vt:lpstr>Padding </vt:lpstr>
      <vt:lpstr>Padding</vt:lpstr>
      <vt:lpstr>Padding</vt:lpstr>
      <vt:lpstr>Stride</vt:lpstr>
      <vt:lpstr>Stride</vt:lpstr>
      <vt:lpstr>Stride</vt:lpstr>
      <vt:lpstr>Stride</vt:lpstr>
      <vt:lpstr>Stride</vt:lpstr>
      <vt:lpstr>Multiple Input and Output Channels</vt:lpstr>
      <vt:lpstr>Multiple Input Channels</vt:lpstr>
      <vt:lpstr>Multiple Input Channels</vt:lpstr>
      <vt:lpstr>Multiple Input Channels</vt:lpstr>
      <vt:lpstr>Multiple Input Channels</vt:lpstr>
      <vt:lpstr>Multiple Output Channels</vt:lpstr>
      <vt:lpstr>Multiple Input/Output Channels</vt:lpstr>
      <vt:lpstr>Key Concepts</vt:lpstr>
      <vt:lpstr>Pooling Layer</vt:lpstr>
      <vt:lpstr>Pooling</vt:lpstr>
      <vt:lpstr>Pooling</vt:lpstr>
      <vt:lpstr>Pooling</vt:lpstr>
      <vt:lpstr>Pooling</vt:lpstr>
      <vt:lpstr>Pooling </vt:lpstr>
      <vt:lpstr>Padding, Stride, and Multiple Channels</vt:lpstr>
      <vt:lpstr>Convolutional Neural Networks (CNNs)</vt:lpstr>
      <vt:lpstr>Convolutional Layer 1</vt:lpstr>
      <vt:lpstr>Convolutional Layer 1</vt:lpstr>
      <vt:lpstr>CNN: Pooling Layer 1</vt:lpstr>
      <vt:lpstr>CNN: Convolutional Layer 2</vt:lpstr>
      <vt:lpstr>CNN: Convolutional Layers</vt:lpstr>
      <vt:lpstr>CNN: Pooling Layer 2</vt:lpstr>
      <vt:lpstr>CNN: Flatten(Vectorization)</vt:lpstr>
      <vt:lpstr>CNN: Fully-Connected Layers</vt:lpstr>
      <vt:lpstr>CNN: How Many Trainable Parameters?</vt:lpstr>
      <vt:lpstr>CNN: How Many Trainable Parameters?</vt:lpstr>
      <vt:lpstr>CNN Explainer (poloclub.github.io)</vt:lpstr>
      <vt:lpstr>CNN: Re-Cap</vt:lpstr>
      <vt:lpstr>CNN: Re-Cap</vt:lpstr>
      <vt:lpstr>CNN: Re-Cap</vt:lpstr>
      <vt:lpstr>Hyper-parameters of CNN</vt:lpstr>
      <vt:lpstr>Hyper-Parameters for Network Structure</vt:lpstr>
      <vt:lpstr>Hyper-Parameters for Network Structure</vt:lpstr>
      <vt:lpstr>LeNet Architecture</vt:lpstr>
      <vt:lpstr>PowerPoint 演示文稿</vt:lpstr>
      <vt:lpstr>MNIST</vt:lpstr>
      <vt:lpstr>MNIST</vt:lpstr>
      <vt:lpstr>Summary</vt:lpstr>
      <vt:lpstr>1. Convolution</vt:lpstr>
      <vt:lpstr>2. Convolutional Neural Network</vt:lpstr>
      <vt:lpstr>2. Convolutional Neural Network</vt:lpstr>
      <vt:lpstr>3. Build and Train CNN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dc:creator>Shuhan Yuan</dc:creator>
  <cp:lastModifiedBy>Windows User</cp:lastModifiedBy>
  <cp:revision>86</cp:revision>
  <dcterms:created xsi:type="dcterms:W3CDTF">2020-04-21T04:16:39Z</dcterms:created>
  <dcterms:modified xsi:type="dcterms:W3CDTF">2021-10-11T14:56:40Z</dcterms:modified>
</cp:coreProperties>
</file>